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1_EBFBA42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4_8C864808.xml" ContentType="application/vnd.ms-powerpoint.comments+xml"/>
  <Override PartName="/ppt/notesSlides/notesSlide9.xml" ContentType="application/vnd.openxmlformats-officedocument.presentationml.notesSlide+xml"/>
  <Override PartName="/ppt/comments/modernComment_105_7085C67C.xml" ContentType="application/vnd.ms-powerpoint.comments+xml"/>
  <Override PartName="/ppt/notesSlides/notesSlide10.xml" ContentType="application/vnd.openxmlformats-officedocument.presentationml.notesSlide+xml"/>
  <Override PartName="/ppt/comments/modernComment_106_62AC8F78.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56" r:id="rId2"/>
    <p:sldId id="258" r:id="rId3"/>
    <p:sldId id="263" r:id="rId4"/>
    <p:sldId id="257" r:id="rId5"/>
    <p:sldId id="266" r:id="rId6"/>
    <p:sldId id="268" r:id="rId7"/>
    <p:sldId id="267" r:id="rId8"/>
    <p:sldId id="260" r:id="rId9"/>
    <p:sldId id="261"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508A66-51D0-6FD2-26C1-51FF0CDF51F0}" name="Witt-Marett, Brenna Lauren" initials="BW" userId="S::brenna.witt@uta.edu::65190665-c736-4abd-a492-60ee750908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6"/>
    <p:restoredTop sz="94607"/>
  </p:normalViewPr>
  <p:slideViewPr>
    <p:cSldViewPr snapToGrid="0">
      <p:cViewPr varScale="1">
        <p:scale>
          <a:sx n="104" d="100"/>
          <a:sy n="104" d="100"/>
        </p:scale>
        <p:origin x="22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Joseph S" userId="c39de4b3-8391-43d4-923e-5ec8fdb243e2" providerId="ADAL" clId="{24678C92-541E-4015-8EDF-B29C8CBF86F7}"/>
    <pc:docChg chg="modSld sldOrd">
      <pc:chgData name="White, Joseph S" userId="c39de4b3-8391-43d4-923e-5ec8fdb243e2" providerId="ADAL" clId="{24678C92-541E-4015-8EDF-B29C8CBF86F7}" dt="2024-08-16T14:36:06.799" v="27" actId="120"/>
      <pc:docMkLst>
        <pc:docMk/>
      </pc:docMkLst>
      <pc:sldChg chg="modSp mod">
        <pc:chgData name="White, Joseph S" userId="c39de4b3-8391-43d4-923e-5ec8fdb243e2" providerId="ADAL" clId="{24678C92-541E-4015-8EDF-B29C8CBF86F7}" dt="2024-08-16T14:36:06.799" v="27" actId="120"/>
        <pc:sldMkLst>
          <pc:docMk/>
          <pc:sldMk cId="3959137326" sldId="257"/>
        </pc:sldMkLst>
        <pc:spChg chg="mod">
          <ac:chgData name="White, Joseph S" userId="c39de4b3-8391-43d4-923e-5ec8fdb243e2" providerId="ADAL" clId="{24678C92-541E-4015-8EDF-B29C8CBF86F7}" dt="2024-08-16T14:36:06.799" v="27" actId="120"/>
          <ac:spMkLst>
            <pc:docMk/>
            <pc:sldMk cId="3959137326" sldId="257"/>
            <ac:spMk id="2" creationId="{B7B272E7-BC5C-FEA3-ED39-58660D84A787}"/>
          </ac:spMkLst>
        </pc:spChg>
      </pc:sldChg>
      <pc:sldChg chg="ord">
        <pc:chgData name="White, Joseph S" userId="c39de4b3-8391-43d4-923e-5ec8fdb243e2" providerId="ADAL" clId="{24678C92-541E-4015-8EDF-B29C8CBF86F7}" dt="2024-08-16T14:35:34.243" v="26"/>
        <pc:sldMkLst>
          <pc:docMk/>
          <pc:sldMk cId="4277704401" sldId="267"/>
        </pc:sldMkLst>
      </pc:sldChg>
      <pc:sldChg chg="modSp mod">
        <pc:chgData name="White, Joseph S" userId="c39de4b3-8391-43d4-923e-5ec8fdb243e2" providerId="ADAL" clId="{24678C92-541E-4015-8EDF-B29C8CBF86F7}" dt="2024-08-16T14:35:07.207" v="24" actId="20577"/>
        <pc:sldMkLst>
          <pc:docMk/>
          <pc:sldMk cId="1044472517" sldId="268"/>
        </pc:sldMkLst>
        <pc:spChg chg="mod">
          <ac:chgData name="White, Joseph S" userId="c39de4b3-8391-43d4-923e-5ec8fdb243e2" providerId="ADAL" clId="{24678C92-541E-4015-8EDF-B29C8CBF86F7}" dt="2024-08-16T14:35:07.207" v="24" actId="20577"/>
          <ac:spMkLst>
            <pc:docMk/>
            <pc:sldMk cId="1044472517" sldId="268"/>
            <ac:spMk id="3" creationId="{093B5CDF-8343-ECB3-EEA6-C82367791A83}"/>
          </ac:spMkLst>
        </pc:spChg>
      </pc:sldChg>
    </pc:docChg>
  </pc:docChgLst>
</pc:chgInfo>
</file>

<file path=ppt/comments/modernComment_101_EBFBA42E.xml><?xml version="1.0" encoding="utf-8"?>
<p188:cmLst xmlns:a="http://schemas.openxmlformats.org/drawingml/2006/main" xmlns:r="http://schemas.openxmlformats.org/officeDocument/2006/relationships" xmlns:p188="http://schemas.microsoft.com/office/powerpoint/2018/8/main">
  <p188:cm id="{F52E3342-731D-7247-853E-3CC9405F5780}" authorId="{B2508A66-51D0-6FD2-26C1-51FF0CDF51F0}" created="2024-08-13T17:16:21.331">
    <pc:sldMkLst xmlns:pc="http://schemas.microsoft.com/office/powerpoint/2013/main/command">
      <pc:docMk/>
      <pc:sldMk cId="3959137326" sldId="257"/>
    </pc:sldMkLst>
    <p188:txBody>
      <a:bodyPr/>
      <a:lstStyle/>
      <a:p>
        <a:r>
          <a:rPr lang="en-US"/>
          <a:t>One bullet by itself isn’t a thing so I pulled it back up - this also makes the text easier to read</a:t>
        </a:r>
      </a:p>
    </p188:txBody>
  </p188:cm>
</p188:cmLst>
</file>

<file path=ppt/comments/modernComment_104_8C864808.xml><?xml version="1.0" encoding="utf-8"?>
<p188:cmLst xmlns:a="http://schemas.openxmlformats.org/drawingml/2006/main" xmlns:r="http://schemas.openxmlformats.org/officeDocument/2006/relationships" xmlns:p188="http://schemas.microsoft.com/office/powerpoint/2018/8/main">
  <p188:cm id="{626A4B27-5641-0849-84EB-FB6239189B4E}" authorId="{B2508A66-51D0-6FD2-26C1-51FF0CDF51F0}" created="2024-08-13T17:14:41.346">
    <pc:sldMkLst xmlns:pc="http://schemas.microsoft.com/office/powerpoint/2013/main/command">
      <pc:docMk/>
      <pc:sldMk cId="2357610504" sldId="260"/>
    </pc:sldMkLst>
    <p188:txBody>
      <a:bodyPr/>
      <a:lstStyle/>
      <a:p>
        <a:r>
          <a:rPr lang="en-US"/>
          <a:t>I added alt-tags on the flowcharts (and the untagged text “little change..” also) but these are both so small and text is cut off in some areas that they will be very hard for all users to see.</a:t>
        </a:r>
      </a:p>
    </p188:txBody>
  </p188:cm>
</p188:cmLst>
</file>

<file path=ppt/comments/modernComment_105_7085C67C.xml><?xml version="1.0" encoding="utf-8"?>
<p188:cmLst xmlns:a="http://schemas.openxmlformats.org/drawingml/2006/main" xmlns:r="http://schemas.openxmlformats.org/officeDocument/2006/relationships" xmlns:p188="http://schemas.microsoft.com/office/powerpoint/2018/8/main">
  <p188:cm id="{47E5F6C6-C3C3-7F49-A7F8-8F57C879B0EE}" authorId="{B2508A66-51D0-6FD2-26C1-51FF0CDF51F0}" created="2024-08-13T17:14:55.030">
    <pc:sldMkLst xmlns:pc="http://schemas.microsoft.com/office/powerpoint/2013/main/command">
      <pc:docMk/>
      <pc:sldMk cId="1887815292" sldId="261"/>
    </pc:sldMkLst>
    <p188:txBody>
      <a:bodyPr/>
      <a:lstStyle/>
      <a:p>
        <a:r>
          <a:rPr lang="en-US"/>
          <a:t>same comment as previous slide</a:t>
        </a:r>
      </a:p>
    </p188:txBody>
  </p188:cm>
</p188:cmLst>
</file>

<file path=ppt/comments/modernComment_106_62AC8F78.xml><?xml version="1.0" encoding="utf-8"?>
<p188:cmLst xmlns:a="http://schemas.openxmlformats.org/drawingml/2006/main" xmlns:r="http://schemas.openxmlformats.org/officeDocument/2006/relationships" xmlns:p188="http://schemas.microsoft.com/office/powerpoint/2018/8/main">
  <p188:cm id="{920448D0-1BD0-9E4C-AF8D-AE67974CF2F2}" authorId="{B2508A66-51D0-6FD2-26C1-51FF0CDF51F0}" created="2024-08-13T17:14:59.813">
    <pc:sldMkLst xmlns:pc="http://schemas.microsoft.com/office/powerpoint/2013/main/command">
      <pc:docMk/>
      <pc:sldMk cId="1655476088" sldId="262"/>
    </pc:sldMkLst>
    <p188:txBody>
      <a:bodyPr/>
      <a:lstStyle/>
      <a:p>
        <a:r>
          <a:rPr lang="en-US"/>
          <a:t>same comment as previous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ED16A-AB20-404F-B744-CA2293344DEE}"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8CBCC-74B7-4468-B9A3-9544EE5A2B14}" type="slidenum">
              <a:rPr lang="en-US" smtClean="0"/>
              <a:t>‹#›</a:t>
            </a:fld>
            <a:endParaRPr lang="en-US"/>
          </a:p>
        </p:txBody>
      </p:sp>
    </p:spTree>
    <p:extLst>
      <p:ext uri="{BB962C8B-B14F-4D97-AF65-F5344CB8AC3E}">
        <p14:creationId xmlns:p14="http://schemas.microsoft.com/office/powerpoint/2010/main" val="20991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1</a:t>
            </a:fld>
            <a:endParaRPr lang="en-US"/>
          </a:p>
        </p:txBody>
      </p:sp>
    </p:spTree>
    <p:extLst>
      <p:ext uri="{BB962C8B-B14F-4D97-AF65-F5344CB8AC3E}">
        <p14:creationId xmlns:p14="http://schemas.microsoft.com/office/powerpoint/2010/main" val="401998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10</a:t>
            </a:fld>
            <a:endParaRPr lang="en-US"/>
          </a:p>
        </p:txBody>
      </p:sp>
    </p:spTree>
    <p:extLst>
      <p:ext uri="{BB962C8B-B14F-4D97-AF65-F5344CB8AC3E}">
        <p14:creationId xmlns:p14="http://schemas.microsoft.com/office/powerpoint/2010/main" val="210608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11</a:t>
            </a:fld>
            <a:endParaRPr lang="en-US"/>
          </a:p>
        </p:txBody>
      </p:sp>
    </p:spTree>
    <p:extLst>
      <p:ext uri="{BB962C8B-B14F-4D97-AF65-F5344CB8AC3E}">
        <p14:creationId xmlns:p14="http://schemas.microsoft.com/office/powerpoint/2010/main" val="31492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2</a:t>
            </a:fld>
            <a:endParaRPr lang="en-US"/>
          </a:p>
        </p:txBody>
      </p:sp>
    </p:spTree>
    <p:extLst>
      <p:ext uri="{BB962C8B-B14F-4D97-AF65-F5344CB8AC3E}">
        <p14:creationId xmlns:p14="http://schemas.microsoft.com/office/powerpoint/2010/main" val="14826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3</a:t>
            </a:fld>
            <a:endParaRPr lang="en-US"/>
          </a:p>
        </p:txBody>
      </p:sp>
    </p:spTree>
    <p:extLst>
      <p:ext uri="{BB962C8B-B14F-4D97-AF65-F5344CB8AC3E}">
        <p14:creationId xmlns:p14="http://schemas.microsoft.com/office/powerpoint/2010/main" val="295132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CBCC-74B7-4468-B9A3-9544EE5A2B14}" type="slidenum">
              <a:rPr lang="en-US" smtClean="0"/>
              <a:t>4</a:t>
            </a:fld>
            <a:endParaRPr lang="en-US"/>
          </a:p>
        </p:txBody>
      </p:sp>
    </p:spTree>
    <p:extLst>
      <p:ext uri="{BB962C8B-B14F-4D97-AF65-F5344CB8AC3E}">
        <p14:creationId xmlns:p14="http://schemas.microsoft.com/office/powerpoint/2010/main" val="67237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5</a:t>
            </a:fld>
            <a:endParaRPr lang="en-US"/>
          </a:p>
        </p:txBody>
      </p:sp>
    </p:spTree>
    <p:extLst>
      <p:ext uri="{BB962C8B-B14F-4D97-AF65-F5344CB8AC3E}">
        <p14:creationId xmlns:p14="http://schemas.microsoft.com/office/powerpoint/2010/main" val="355244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6</a:t>
            </a:fld>
            <a:endParaRPr lang="en-US"/>
          </a:p>
        </p:txBody>
      </p:sp>
    </p:spTree>
    <p:extLst>
      <p:ext uri="{BB962C8B-B14F-4D97-AF65-F5344CB8AC3E}">
        <p14:creationId xmlns:p14="http://schemas.microsoft.com/office/powerpoint/2010/main" val="264447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7</a:t>
            </a:fld>
            <a:endParaRPr lang="en-US"/>
          </a:p>
        </p:txBody>
      </p:sp>
    </p:spTree>
    <p:extLst>
      <p:ext uri="{BB962C8B-B14F-4D97-AF65-F5344CB8AC3E}">
        <p14:creationId xmlns:p14="http://schemas.microsoft.com/office/powerpoint/2010/main" val="45597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8</a:t>
            </a:fld>
            <a:endParaRPr lang="en-US"/>
          </a:p>
        </p:txBody>
      </p:sp>
    </p:spTree>
    <p:extLst>
      <p:ext uri="{BB962C8B-B14F-4D97-AF65-F5344CB8AC3E}">
        <p14:creationId xmlns:p14="http://schemas.microsoft.com/office/powerpoint/2010/main" val="27818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8CBCC-74B7-4468-B9A3-9544EE5A2B14}" type="slidenum">
              <a:rPr lang="en-US" smtClean="0"/>
              <a:t>9</a:t>
            </a:fld>
            <a:endParaRPr lang="en-US"/>
          </a:p>
        </p:txBody>
      </p:sp>
    </p:spTree>
    <p:extLst>
      <p:ext uri="{BB962C8B-B14F-4D97-AF65-F5344CB8AC3E}">
        <p14:creationId xmlns:p14="http://schemas.microsoft.com/office/powerpoint/2010/main" val="99602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8/16/2024</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7085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8/16/2024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8911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8/16/2024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9920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8/16/2024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127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8/16/2024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1495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8/16/2024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5433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8/16/2024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2477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8/16/2024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050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8/16/2024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621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8/16/2024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290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8/16/2024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975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8/16/2024</a:t>
            </a:fld>
            <a:endParaRPr lang="en-US" sz="100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5360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6_62AC8F7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556719&amp;picture=bears-grocery-shopping-humor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noulakaz.net/2014/02/21/manu-and-liverpool-fans-stop-being-insulting/"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01_EBFBA42E.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4_8C86480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7085C67C.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1FD5705B-63E0-4364-B909-EC902FEAA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B7E355D-DAEA-4421-B67A-FA13C0FB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BBA4E5EC-CD05-2319-1EDD-57963E39E134}"/>
              </a:ext>
            </a:extLst>
          </p:cNvPr>
          <p:cNvSpPr>
            <a:spLocks noGrp="1"/>
          </p:cNvSpPr>
          <p:nvPr>
            <p:ph type="ctrTitle"/>
          </p:nvPr>
        </p:nvSpPr>
        <p:spPr>
          <a:xfrm>
            <a:off x="777239" y="1122363"/>
            <a:ext cx="5047488" cy="2387600"/>
          </a:xfrm>
        </p:spPr>
        <p:txBody>
          <a:bodyPr vert="horz" lIns="91440" tIns="45720" rIns="91440" bIns="45720" rtlCol="0">
            <a:normAutofit/>
          </a:bodyPr>
          <a:lstStyle/>
          <a:p>
            <a:pPr algn="l"/>
            <a:r>
              <a:rPr lang="en-US" kern="1200" dirty="0">
                <a:latin typeface="+mj-lt"/>
                <a:ea typeface="+mj-ea"/>
                <a:cs typeface="+mj-cs"/>
              </a:rPr>
              <a:t>A Sometimes Odd Couple </a:t>
            </a:r>
          </a:p>
        </p:txBody>
      </p:sp>
      <p:sp>
        <p:nvSpPr>
          <p:cNvPr id="3" name="Subtitle 2">
            <a:extLst>
              <a:ext uri="{FF2B5EF4-FFF2-40B4-BE49-F238E27FC236}">
                <a16:creationId xmlns:a16="http://schemas.microsoft.com/office/drawing/2014/main" id="{B2F034FF-75B2-3F13-5934-25CE3A547DF9}"/>
              </a:ext>
            </a:extLst>
          </p:cNvPr>
          <p:cNvSpPr>
            <a:spLocks noGrp="1"/>
          </p:cNvSpPr>
          <p:nvPr>
            <p:ph type="subTitle" idx="1"/>
          </p:nvPr>
        </p:nvSpPr>
        <p:spPr>
          <a:xfrm>
            <a:off x="777239" y="3602038"/>
            <a:ext cx="5047488" cy="1655762"/>
          </a:xfrm>
        </p:spPr>
        <p:txBody>
          <a:bodyPr vert="horz" lIns="91440" tIns="45720" rIns="91440" bIns="45720" rtlCol="0">
            <a:normAutofit/>
          </a:bodyPr>
          <a:lstStyle/>
          <a:p>
            <a:pPr algn="l"/>
            <a:r>
              <a:rPr lang="en-US" dirty="0"/>
              <a:t>The importance of having a healthy and open dynamic between Procurement and Accounts Payables to achieve your institution’s overall goals</a:t>
            </a:r>
          </a:p>
        </p:txBody>
      </p:sp>
      <p:grpSp>
        <p:nvGrpSpPr>
          <p:cNvPr id="84" name="decorative circles">
            <a:extLst>
              <a:ext uri="{FF2B5EF4-FFF2-40B4-BE49-F238E27FC236}">
                <a16:creationId xmlns:a16="http://schemas.microsoft.com/office/drawing/2014/main" id="{61D9147E-6246-4344-B99C-7E58532D8C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85" name="Oval 84">
              <a:extLst>
                <a:ext uri="{FF2B5EF4-FFF2-40B4-BE49-F238E27FC236}">
                  <a16:creationId xmlns:a16="http://schemas.microsoft.com/office/drawing/2014/main" id="{B9D06285-CD49-4308-BDD4-0AF48D39B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D4A3886-A465-4577-99CE-251AA7B92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B4A1D21-7CBB-44D9-A528-DB74C3107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600DE0-90F9-4BD7-A084-ECB65A2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C243907-3995-49EB-94E9-35C68C13C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629A2DC-7066-4487-A307-68F210722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0508B2B-067E-421A-9C09-522CFF39F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BA730-4DAE-4702-A5C5-013F9CEB0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Randall and Joseph as “The Odd Couple”">
            <a:extLst>
              <a:ext uri="{FF2B5EF4-FFF2-40B4-BE49-F238E27FC236}">
                <a16:creationId xmlns:a16="http://schemas.microsoft.com/office/drawing/2014/main" id="{C69041B8-E19F-530B-0A71-5AE4F2829517}"/>
              </a:ext>
            </a:extLst>
          </p:cNvPr>
          <p:cNvPicPr>
            <a:picLocks noChangeAspect="1"/>
          </p:cNvPicPr>
          <p:nvPr/>
        </p:nvPicPr>
        <p:blipFill rotWithShape="1">
          <a:blip r:embed="rId3"/>
          <a:srcRect l="10255" t="3962" r="3830" b="7237"/>
          <a:stretch/>
        </p:blipFill>
        <p:spPr>
          <a:xfrm>
            <a:off x="6721311" y="779314"/>
            <a:ext cx="5086462" cy="508646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19436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341F-2D8D-7B80-E5F9-9826E655DEBE}"/>
              </a:ext>
            </a:extLst>
          </p:cNvPr>
          <p:cNvSpPr>
            <a:spLocks noGrp="1"/>
          </p:cNvSpPr>
          <p:nvPr>
            <p:ph type="title"/>
          </p:nvPr>
        </p:nvSpPr>
        <p:spPr/>
        <p:txBody>
          <a:bodyPr/>
          <a:lstStyle/>
          <a:p>
            <a:r>
              <a:rPr lang="en-US" dirty="0"/>
              <a:t>After Voucher</a:t>
            </a:r>
          </a:p>
        </p:txBody>
      </p:sp>
      <p:pic>
        <p:nvPicPr>
          <p:cNvPr id="8" name="Content Placeholder 7" descr="After Voucher:  PO voucher created by submitter, dept submits PO Voucher,  system determines if HSP is present is checked, if YES, HUB reviews PAR, if NO, AP reviews for other requirements.  Is PAR with Documentation?  If yes, Is it compliant?  If no, PO voucher created by submitter.  IF compliant, AP reviews for other requirements, if compliant AP approves for payment.  PAR identification is automated, and reviews/approvals are done within Peoplesoft workflow.  &#10;">
            <a:extLst>
              <a:ext uri="{FF2B5EF4-FFF2-40B4-BE49-F238E27FC236}">
                <a16:creationId xmlns:a16="http://schemas.microsoft.com/office/drawing/2014/main" id="{02A5062C-C794-E485-45C0-B60F8659D6CA}"/>
              </a:ext>
            </a:extLst>
          </p:cNvPr>
          <p:cNvPicPr>
            <a:picLocks noGrp="1" noChangeAspect="1"/>
          </p:cNvPicPr>
          <p:nvPr>
            <p:ph idx="1"/>
          </p:nvPr>
        </p:nvPicPr>
        <p:blipFill>
          <a:blip r:embed="rId4"/>
          <a:stretch>
            <a:fillRect/>
          </a:stretch>
        </p:blipFill>
        <p:spPr>
          <a:xfrm>
            <a:off x="777875" y="2451412"/>
            <a:ext cx="10658475" cy="2203651"/>
          </a:xfrm>
        </p:spPr>
      </p:pic>
      <p:sp>
        <p:nvSpPr>
          <p:cNvPr id="3" name="TextBox 2">
            <a:extLst>
              <a:ext uri="{FF2B5EF4-FFF2-40B4-BE49-F238E27FC236}">
                <a16:creationId xmlns:a16="http://schemas.microsoft.com/office/drawing/2014/main" id="{6EE79E09-C12D-F59B-CB0F-95F4603924CD}"/>
              </a:ext>
            </a:extLst>
          </p:cNvPr>
          <p:cNvSpPr txBox="1"/>
          <p:nvPr/>
        </p:nvSpPr>
        <p:spPr>
          <a:xfrm>
            <a:off x="3046380" y="5307256"/>
            <a:ext cx="6728604" cy="646331"/>
          </a:xfrm>
          <a:prstGeom prst="rect">
            <a:avLst/>
          </a:prstGeom>
          <a:noFill/>
        </p:spPr>
        <p:txBody>
          <a:bodyPr wrap="square" rtlCol="0">
            <a:spAutoFit/>
          </a:bodyPr>
          <a:lstStyle/>
          <a:p>
            <a:r>
              <a:rPr lang="en-US" dirty="0"/>
              <a:t>PAR identification is automated, and reviews/approvals are done within Peoplesoft workflow.  </a:t>
            </a:r>
          </a:p>
        </p:txBody>
      </p:sp>
    </p:spTree>
    <p:extLst>
      <p:ext uri="{BB962C8B-B14F-4D97-AF65-F5344CB8AC3E}">
        <p14:creationId xmlns:p14="http://schemas.microsoft.com/office/powerpoint/2010/main" val="165547608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9CC7-4F9F-CB18-FE80-A50F573BC6F0}"/>
              </a:ext>
            </a:extLst>
          </p:cNvPr>
          <p:cNvSpPr>
            <a:spLocks noGrp="1"/>
          </p:cNvSpPr>
          <p:nvPr>
            <p:ph type="title"/>
          </p:nvPr>
        </p:nvSpPr>
        <p:spPr>
          <a:xfrm>
            <a:off x="755650" y="2606880"/>
            <a:ext cx="10659110" cy="1325563"/>
          </a:xfrm>
        </p:spPr>
        <p:txBody>
          <a:bodyPr/>
          <a:lstStyle/>
          <a:p>
            <a:pPr algn="ctr"/>
            <a:r>
              <a:rPr lang="en-US" dirty="0"/>
              <a:t>Questions?</a:t>
            </a:r>
          </a:p>
        </p:txBody>
      </p:sp>
      <p:sp>
        <p:nvSpPr>
          <p:cNvPr id="4" name="Content Placeholder 3">
            <a:extLst>
              <a:ext uri="{FF2B5EF4-FFF2-40B4-BE49-F238E27FC236}">
                <a16:creationId xmlns:a16="http://schemas.microsoft.com/office/drawing/2014/main" id="{06E9769D-B451-50CB-48F1-DEC1E292B7FF}"/>
              </a:ext>
            </a:extLst>
          </p:cNvPr>
          <p:cNvSpPr>
            <a:spLocks noGrp="1"/>
          </p:cNvSpPr>
          <p:nvPr>
            <p:ph idx="1"/>
          </p:nvPr>
        </p:nvSpPr>
        <p:spPr>
          <a:xfrm>
            <a:off x="777240" y="5171767"/>
            <a:ext cx="2074115" cy="1005195"/>
          </a:xfrm>
        </p:spPr>
        <p:txBody>
          <a:bodyPr/>
          <a:lstStyle/>
          <a:p>
            <a:endParaRPr lang="en-US" dirty="0"/>
          </a:p>
        </p:txBody>
      </p:sp>
    </p:spTree>
    <p:extLst>
      <p:ext uri="{BB962C8B-B14F-4D97-AF65-F5344CB8AC3E}">
        <p14:creationId xmlns:p14="http://schemas.microsoft.com/office/powerpoint/2010/main" val="250674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5606DF43-4688-518A-3C6C-5343E3915621}"/>
              </a:ext>
            </a:extLst>
          </p:cNvPr>
          <p:cNvSpPr>
            <a:spLocks noGrp="1"/>
          </p:cNvSpPr>
          <p:nvPr>
            <p:ph type="title"/>
          </p:nvPr>
        </p:nvSpPr>
        <p:spPr>
          <a:xfrm>
            <a:off x="777240" y="777240"/>
            <a:ext cx="4606280" cy="1122581"/>
          </a:xfrm>
        </p:spPr>
        <p:txBody>
          <a:bodyPr anchor="b">
            <a:normAutofit/>
          </a:bodyPr>
          <a:lstStyle/>
          <a:p>
            <a:r>
              <a:rPr lang="en-US" sz="4400" dirty="0"/>
              <a:t>Procure-to-Pay </a:t>
            </a:r>
          </a:p>
        </p:txBody>
      </p:sp>
      <p:sp>
        <p:nvSpPr>
          <p:cNvPr id="9" name="Content Placeholder 8">
            <a:extLst>
              <a:ext uri="{FF2B5EF4-FFF2-40B4-BE49-F238E27FC236}">
                <a16:creationId xmlns:a16="http://schemas.microsoft.com/office/drawing/2014/main" id="{11A043C5-34B3-08D2-7DB9-B61F6F6424D7}"/>
              </a:ext>
            </a:extLst>
          </p:cNvPr>
          <p:cNvSpPr>
            <a:spLocks noGrp="1"/>
          </p:cNvSpPr>
          <p:nvPr>
            <p:ph idx="1"/>
          </p:nvPr>
        </p:nvSpPr>
        <p:spPr>
          <a:xfrm>
            <a:off x="777240" y="2677061"/>
            <a:ext cx="4606280" cy="3499901"/>
          </a:xfrm>
        </p:spPr>
        <p:txBody>
          <a:bodyPr anchor="t">
            <a:normAutofit/>
          </a:bodyPr>
          <a:lstStyle/>
          <a:p>
            <a:pPr marL="0" indent="0">
              <a:buNone/>
            </a:pPr>
            <a:r>
              <a:rPr lang="en-US" sz="1800" dirty="0"/>
              <a:t>The Procure to Pay process is very much like grocery shopping. Someone picks out the items and someone has to pay for them. </a:t>
            </a:r>
          </a:p>
          <a:p>
            <a:pPr marL="0" indent="0">
              <a:buNone/>
            </a:pPr>
            <a:r>
              <a:rPr lang="en-US" sz="1800" dirty="0"/>
              <a:t>It’s a relationship, between two functional groups with slightly different objectives, that when healthy can create areas of growth and efficiencies at your institution.</a:t>
            </a:r>
          </a:p>
          <a:p>
            <a:pPr marL="0" indent="0">
              <a:buNone/>
            </a:pPr>
            <a:endParaRPr lang="en-US" sz="1800" dirty="0"/>
          </a:p>
          <a:p>
            <a:pPr marL="0" indent="0">
              <a:buNone/>
            </a:pPr>
            <a:r>
              <a:rPr lang="en-US" sz="1800" dirty="0"/>
              <a:t> “Without AP, Procurement is just stealing”- </a:t>
            </a:r>
            <a:r>
              <a:rPr lang="en-US" sz="1800" i="1" dirty="0"/>
              <a:t>Paul Fitts, former CPO UT Tyler.</a:t>
            </a:r>
          </a:p>
        </p:txBody>
      </p:sp>
      <p:grpSp>
        <p:nvGrpSpPr>
          <p:cNvPr id="1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7" name="Oval 1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group of bears carrying bags&#10;&#10;Description automatically generated">
            <a:extLst>
              <a:ext uri="{FF2B5EF4-FFF2-40B4-BE49-F238E27FC236}">
                <a16:creationId xmlns:a16="http://schemas.microsoft.com/office/drawing/2014/main" id="{818EFEFC-E84B-AA25-BBEC-B1D3A554697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946" r="18430"/>
          <a:stretch/>
        </p:blipFill>
        <p:spPr>
          <a:xfrm>
            <a:off x="6308488" y="380292"/>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118681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Close-up of two people's mouths&#10;&#10;Description automatically generated">
            <a:extLst>
              <a:ext uri="{FF2B5EF4-FFF2-40B4-BE49-F238E27FC236}">
                <a16:creationId xmlns:a16="http://schemas.microsoft.com/office/drawing/2014/main" id="{B7CF548B-8801-780F-8E16-36691AA0A41B}"/>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5708"/>
          <a:stretch/>
        </p:blipFill>
        <p:spPr>
          <a:xfrm>
            <a:off x="1525" y="10"/>
            <a:ext cx="12188951" cy="6857990"/>
          </a:xfrm>
          <a:prstGeom prst="rect">
            <a:avLst/>
          </a:prstGeom>
        </p:spPr>
      </p:pic>
      <p:grpSp>
        <p:nvGrpSpPr>
          <p:cNvPr id="30"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1" name="Oval 30">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606DF43-4688-518A-3C6C-5343E3915621}"/>
              </a:ext>
            </a:extLst>
          </p:cNvPr>
          <p:cNvSpPr>
            <a:spLocks noGrp="1"/>
          </p:cNvSpPr>
          <p:nvPr>
            <p:ph type="title"/>
          </p:nvPr>
        </p:nvSpPr>
        <p:spPr>
          <a:xfrm>
            <a:off x="3327722" y="777240"/>
            <a:ext cx="5782804" cy="2493876"/>
          </a:xfrm>
        </p:spPr>
        <p:txBody>
          <a:bodyPr anchor="b">
            <a:normAutofit/>
          </a:bodyPr>
          <a:lstStyle/>
          <a:p>
            <a:pPr algn="ctr"/>
            <a:r>
              <a:rPr lang="en-US" sz="4400" dirty="0">
                <a:solidFill>
                  <a:srgbClr val="FFFFFF"/>
                </a:solidFill>
              </a:rPr>
              <a:t>Procure-to-Pay </a:t>
            </a:r>
          </a:p>
        </p:txBody>
      </p:sp>
      <p:sp>
        <p:nvSpPr>
          <p:cNvPr id="9" name="Content Placeholder 8">
            <a:extLst>
              <a:ext uri="{FF2B5EF4-FFF2-40B4-BE49-F238E27FC236}">
                <a16:creationId xmlns:a16="http://schemas.microsoft.com/office/drawing/2014/main" id="{11A043C5-34B3-08D2-7DB9-B61F6F6424D7}"/>
              </a:ext>
            </a:extLst>
          </p:cNvPr>
          <p:cNvSpPr>
            <a:spLocks noGrp="1"/>
          </p:cNvSpPr>
          <p:nvPr>
            <p:ph idx="1"/>
          </p:nvPr>
        </p:nvSpPr>
        <p:spPr>
          <a:xfrm>
            <a:off x="3327722" y="3429000"/>
            <a:ext cx="5782804" cy="2333562"/>
          </a:xfrm>
        </p:spPr>
        <p:txBody>
          <a:bodyPr anchor="t">
            <a:normAutofit/>
          </a:bodyPr>
          <a:lstStyle/>
          <a:p>
            <a:pPr marL="0" indent="0" algn="ctr">
              <a:buNone/>
            </a:pPr>
            <a:r>
              <a:rPr lang="en-US" sz="1800" dirty="0">
                <a:solidFill>
                  <a:srgbClr val="FFFFFF"/>
                </a:solidFill>
              </a:rPr>
              <a:t>An unhealthy relationship between the two areas can create chaos and can stymie an institution across all areas.</a:t>
            </a:r>
          </a:p>
          <a:p>
            <a:pPr marL="0" indent="0" algn="ctr">
              <a:buNone/>
            </a:pPr>
            <a:endParaRPr lang="en-US" sz="1800" dirty="0">
              <a:solidFill>
                <a:srgbClr val="FFFFFF"/>
              </a:solidFill>
            </a:endParaRPr>
          </a:p>
        </p:txBody>
      </p:sp>
      <p:sp>
        <p:nvSpPr>
          <p:cNvPr id="6" name="TextBox 5">
            <a:extLst>
              <a:ext uri="{FF2B5EF4-FFF2-40B4-BE49-F238E27FC236}">
                <a16:creationId xmlns:a16="http://schemas.microsoft.com/office/drawing/2014/main" id="{8A982AB3-FE09-EE24-F01A-F95AE8416351}"/>
              </a:ext>
            </a:extLst>
          </p:cNvPr>
          <p:cNvSpPr txBox="1"/>
          <p:nvPr/>
        </p:nvSpPr>
        <p:spPr>
          <a:xfrm>
            <a:off x="975038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noulakaz.net/2014/02/21/manu-and-liverpool-fans-stop-being-insul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4604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72E7-BC5C-FEA3-ED39-58660D84A787}"/>
              </a:ext>
            </a:extLst>
          </p:cNvPr>
          <p:cNvSpPr>
            <a:spLocks noGrp="1"/>
          </p:cNvSpPr>
          <p:nvPr>
            <p:ph type="title"/>
          </p:nvPr>
        </p:nvSpPr>
        <p:spPr/>
        <p:txBody>
          <a:bodyPr>
            <a:normAutofit/>
          </a:bodyPr>
          <a:lstStyle/>
          <a:p>
            <a:r>
              <a:rPr lang="en-US" sz="3600" b="1" dirty="0">
                <a:latin typeface="+mn-lt"/>
              </a:rPr>
              <a:t>Foster a Healthy and Dynamic Relationship</a:t>
            </a:r>
          </a:p>
        </p:txBody>
      </p:sp>
      <p:sp>
        <p:nvSpPr>
          <p:cNvPr id="3" name="Content Placeholder 2">
            <a:extLst>
              <a:ext uri="{FF2B5EF4-FFF2-40B4-BE49-F238E27FC236}">
                <a16:creationId xmlns:a16="http://schemas.microsoft.com/office/drawing/2014/main" id="{83357062-A6BE-7237-DEFC-E463C9F1334E}"/>
              </a:ext>
            </a:extLst>
          </p:cNvPr>
          <p:cNvSpPr>
            <a:spLocks noGrp="1"/>
          </p:cNvSpPr>
          <p:nvPr>
            <p:ph idx="1"/>
          </p:nvPr>
        </p:nvSpPr>
        <p:spPr>
          <a:xfrm>
            <a:off x="777240" y="1825625"/>
            <a:ext cx="10961370" cy="4351338"/>
          </a:xfrm>
        </p:spPr>
        <p:txBody>
          <a:bodyPr>
            <a:normAutofit lnSpcReduction="10000"/>
          </a:bodyPr>
          <a:lstStyle/>
          <a:p>
            <a:r>
              <a:rPr lang="en-US" dirty="0"/>
              <a:t>Regular Meetings </a:t>
            </a:r>
          </a:p>
          <a:p>
            <a:pPr lvl="1"/>
            <a:r>
              <a:rPr lang="en-US" dirty="0"/>
              <a:t>Standing meetings </a:t>
            </a:r>
            <a:r>
              <a:rPr lang="en-US" dirty="0">
                <a:solidFill>
                  <a:schemeClr val="tx1"/>
                </a:solidFill>
              </a:rPr>
              <a:t>weekly</a:t>
            </a:r>
          </a:p>
          <a:p>
            <a:pPr lvl="1"/>
            <a:r>
              <a:rPr lang="en-US" dirty="0">
                <a:solidFill>
                  <a:schemeClr val="tx1"/>
                </a:solidFill>
              </a:rPr>
              <a:t>Sometimes the talk isn’t business-related:  Get to know each other as people, not just co-workers</a:t>
            </a:r>
          </a:p>
          <a:p>
            <a:r>
              <a:rPr lang="en-US" dirty="0">
                <a:solidFill>
                  <a:schemeClr val="tx1"/>
                </a:solidFill>
              </a:rPr>
              <a:t>Understanding of each other’s requirements and needs</a:t>
            </a:r>
          </a:p>
          <a:p>
            <a:pPr lvl="1"/>
            <a:r>
              <a:rPr lang="en-US" dirty="0">
                <a:solidFill>
                  <a:schemeClr val="tx1"/>
                </a:solidFill>
              </a:rPr>
              <a:t>Know enough to be dangerous but smart enough to ask questions</a:t>
            </a:r>
          </a:p>
          <a:p>
            <a:pPr lvl="1"/>
            <a:r>
              <a:rPr lang="en-US" dirty="0">
                <a:solidFill>
                  <a:schemeClr val="tx1"/>
                </a:solidFill>
              </a:rPr>
              <a:t>Don’t pretend to be an expert in the other area, but have awareness of:</a:t>
            </a:r>
          </a:p>
          <a:p>
            <a:pPr lvl="2"/>
            <a:r>
              <a:rPr lang="en-US" dirty="0">
                <a:solidFill>
                  <a:schemeClr val="tx1"/>
                </a:solidFill>
              </a:rPr>
              <a:t>Statutory requirements and limitations on the other group</a:t>
            </a:r>
          </a:p>
          <a:p>
            <a:pPr lvl="2"/>
            <a:r>
              <a:rPr lang="en-US" dirty="0">
                <a:solidFill>
                  <a:schemeClr val="tx1"/>
                </a:solidFill>
              </a:rPr>
              <a:t>Pain points for the other group, and what you can do to ease their pain (opportunities for process efficiencies!)</a:t>
            </a:r>
          </a:p>
          <a:p>
            <a:r>
              <a:rPr lang="en-US" dirty="0">
                <a:solidFill>
                  <a:schemeClr val="tx1"/>
                </a:solidFill>
              </a:rPr>
              <a:t>Benefits</a:t>
            </a:r>
          </a:p>
          <a:p>
            <a:pPr lvl="1"/>
            <a:r>
              <a:rPr lang="en-US" dirty="0">
                <a:solidFill>
                  <a:schemeClr val="tx1"/>
                </a:solidFill>
              </a:rPr>
              <a:t>Collaborative model to help gain efficiencies and compliance</a:t>
            </a:r>
          </a:p>
          <a:p>
            <a:pPr lvl="1"/>
            <a:r>
              <a:rPr lang="en-US" dirty="0">
                <a:solidFill>
                  <a:schemeClr val="tx1"/>
                </a:solidFill>
              </a:rPr>
              <a:t>Being able to be more flexible as conditions change </a:t>
            </a:r>
          </a:p>
          <a:p>
            <a:pPr lvl="1"/>
            <a:r>
              <a:rPr lang="en-US" dirty="0">
                <a:solidFill>
                  <a:schemeClr val="tx1"/>
                </a:solidFill>
              </a:rPr>
              <a:t>A more enjoyable work environment:  The two units work together to work through issues faster as the leadership relationship trickles down to the staff</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395913732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B5CDF-8343-ECB3-EEA6-C82367791A83}"/>
              </a:ext>
            </a:extLst>
          </p:cNvPr>
          <p:cNvSpPr>
            <a:spLocks noGrp="1"/>
          </p:cNvSpPr>
          <p:nvPr>
            <p:ph idx="1"/>
          </p:nvPr>
        </p:nvSpPr>
        <p:spPr>
          <a:xfrm>
            <a:off x="777240" y="1690688"/>
            <a:ext cx="10927080" cy="5025421"/>
          </a:xfrm>
        </p:spPr>
        <p:txBody>
          <a:bodyPr>
            <a:normAutofit/>
          </a:bodyPr>
          <a:lstStyle/>
          <a:p>
            <a:pPr marL="0" indent="0">
              <a:buNone/>
            </a:pPr>
            <a:r>
              <a:rPr lang="en-US" sz="3200" b="1" dirty="0" err="1"/>
              <a:t>PaymentWorks</a:t>
            </a:r>
            <a:endParaRPr lang="en-US" sz="2400" dirty="0">
              <a:solidFill>
                <a:schemeClr val="tx1"/>
              </a:solidFill>
            </a:endParaRPr>
          </a:p>
          <a:p>
            <a:r>
              <a:rPr lang="en-US" sz="2400" dirty="0">
                <a:solidFill>
                  <a:schemeClr val="tx1"/>
                </a:solidFill>
              </a:rPr>
              <a:t>Supplier setup was manual and required involvement of multiple groups</a:t>
            </a:r>
          </a:p>
          <a:p>
            <a:pPr lvl="1"/>
            <a:r>
              <a:rPr lang="en-US" sz="2200" dirty="0">
                <a:solidFill>
                  <a:schemeClr val="tx1"/>
                </a:solidFill>
              </a:rPr>
              <a:t>Time-consuming and open to human error</a:t>
            </a:r>
          </a:p>
          <a:p>
            <a:pPr lvl="1"/>
            <a:r>
              <a:rPr lang="en-US" sz="2200" dirty="0">
                <a:solidFill>
                  <a:schemeClr val="tx1"/>
                </a:solidFill>
              </a:rPr>
              <a:t>Supplier inputs information and manages any changes. Fraud protection (especially banking changes)</a:t>
            </a:r>
          </a:p>
          <a:p>
            <a:pPr lvl="1"/>
            <a:r>
              <a:rPr lang="en-US" sz="2200" dirty="0">
                <a:solidFill>
                  <a:schemeClr val="tx1"/>
                </a:solidFill>
              </a:rPr>
              <a:t>Increased transparency into overall onboarding process across the institution</a:t>
            </a:r>
          </a:p>
          <a:p>
            <a:pPr lvl="1"/>
            <a:r>
              <a:rPr lang="en-US" sz="2200" dirty="0">
                <a:solidFill>
                  <a:schemeClr val="tx1"/>
                </a:solidFill>
              </a:rPr>
              <a:t>Increased transparency into supplier status within the process</a:t>
            </a:r>
          </a:p>
          <a:p>
            <a:r>
              <a:rPr lang="en-US" sz="2400" dirty="0">
                <a:solidFill>
                  <a:schemeClr val="tx1"/>
                </a:solidFill>
              </a:rPr>
              <a:t>Manual checking of Federal debarment lists and State of Texas Divestment Lists</a:t>
            </a:r>
          </a:p>
          <a:p>
            <a:r>
              <a:rPr lang="en-US" sz="2400" dirty="0">
                <a:solidFill>
                  <a:schemeClr val="tx1"/>
                </a:solidFill>
              </a:rPr>
              <a:t>Automated within </a:t>
            </a:r>
            <a:r>
              <a:rPr lang="en-US" sz="2400" dirty="0" err="1">
                <a:solidFill>
                  <a:schemeClr val="tx1"/>
                </a:solidFill>
              </a:rPr>
              <a:t>PaymentWorks</a:t>
            </a:r>
            <a:r>
              <a:rPr lang="en-US" sz="2400" dirty="0">
                <a:solidFill>
                  <a:schemeClr val="tx1"/>
                </a:solidFill>
              </a:rPr>
              <a:t> and suppliers flagged for if they appear on any list</a:t>
            </a:r>
          </a:p>
        </p:txBody>
      </p:sp>
      <p:sp>
        <p:nvSpPr>
          <p:cNvPr id="5" name="Title 4">
            <a:extLst>
              <a:ext uri="{FF2B5EF4-FFF2-40B4-BE49-F238E27FC236}">
                <a16:creationId xmlns:a16="http://schemas.microsoft.com/office/drawing/2014/main" id="{CCD2E07F-C482-6A22-0852-F17CB95F4D40}"/>
              </a:ext>
            </a:extLst>
          </p:cNvPr>
          <p:cNvSpPr>
            <a:spLocks noGrp="1"/>
          </p:cNvSpPr>
          <p:nvPr>
            <p:ph type="title"/>
          </p:nvPr>
        </p:nvSpPr>
        <p:spPr/>
        <p:txBody>
          <a:bodyPr/>
          <a:lstStyle/>
          <a:p>
            <a:r>
              <a:rPr lang="en-US" dirty="0"/>
              <a:t>Collaboration at UTA</a:t>
            </a:r>
          </a:p>
        </p:txBody>
      </p:sp>
    </p:spTree>
    <p:extLst>
      <p:ext uri="{BB962C8B-B14F-4D97-AF65-F5344CB8AC3E}">
        <p14:creationId xmlns:p14="http://schemas.microsoft.com/office/powerpoint/2010/main" val="173283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B5CDF-8343-ECB3-EEA6-C82367791A83}"/>
              </a:ext>
            </a:extLst>
          </p:cNvPr>
          <p:cNvSpPr>
            <a:spLocks noGrp="1"/>
          </p:cNvSpPr>
          <p:nvPr>
            <p:ph idx="1"/>
          </p:nvPr>
        </p:nvSpPr>
        <p:spPr>
          <a:xfrm>
            <a:off x="777240" y="1690688"/>
            <a:ext cx="10659110" cy="5025421"/>
          </a:xfrm>
        </p:spPr>
        <p:txBody>
          <a:bodyPr>
            <a:normAutofit/>
          </a:bodyPr>
          <a:lstStyle/>
          <a:p>
            <a:pPr marL="0" indent="0">
              <a:buNone/>
            </a:pPr>
            <a:r>
              <a:rPr lang="en-US" sz="3200" b="1" dirty="0"/>
              <a:t>Jaggaer </a:t>
            </a:r>
            <a:endParaRPr lang="en-US" sz="3200" dirty="0"/>
          </a:p>
          <a:p>
            <a:r>
              <a:rPr lang="en-US" sz="2400" dirty="0">
                <a:solidFill>
                  <a:schemeClr val="tx1"/>
                </a:solidFill>
              </a:rPr>
              <a:t>Payables not involved in original planning, transitioning from primarily </a:t>
            </a:r>
            <a:r>
              <a:rPr lang="en-US" sz="2400" dirty="0" err="1">
                <a:solidFill>
                  <a:schemeClr val="tx1"/>
                </a:solidFill>
              </a:rPr>
              <a:t>ProCard</a:t>
            </a:r>
            <a:r>
              <a:rPr lang="en-US" sz="2400" dirty="0">
                <a:solidFill>
                  <a:schemeClr val="tx1"/>
                </a:solidFill>
              </a:rPr>
              <a:t> payments to voucher payments with no input from Payables. Bad idea.</a:t>
            </a:r>
          </a:p>
          <a:p>
            <a:r>
              <a:rPr lang="en-US" sz="2400" dirty="0">
                <a:solidFill>
                  <a:schemeClr val="tx1"/>
                </a:solidFill>
              </a:rPr>
              <a:t>Procurement tool, but most issues were on the payables/invoicing side </a:t>
            </a:r>
          </a:p>
          <a:p>
            <a:pPr lvl="2"/>
            <a:r>
              <a:rPr lang="en-US" sz="2400" dirty="0">
                <a:solidFill>
                  <a:schemeClr val="tx1"/>
                </a:solidFill>
              </a:rPr>
              <a:t>Allowed for transitioning of over $600K of un-managed/rogue spend monthly to contracted vendors, and 80% of that is with HUB vendors</a:t>
            </a:r>
          </a:p>
          <a:p>
            <a:pPr lvl="2"/>
            <a:r>
              <a:rPr lang="en-US" sz="2400" dirty="0">
                <a:solidFill>
                  <a:schemeClr val="tx1"/>
                </a:solidFill>
              </a:rPr>
              <a:t>Most issues related to suppliers not submitting invoices through Jaggaer (we have no insight)</a:t>
            </a:r>
          </a:p>
          <a:p>
            <a:pPr lvl="2"/>
            <a:r>
              <a:rPr lang="en-US" sz="2400" dirty="0">
                <a:solidFill>
                  <a:schemeClr val="tx1"/>
                </a:solidFill>
              </a:rPr>
              <a:t>Now monitoring PO’s that have no invoice after 30 days</a:t>
            </a:r>
          </a:p>
          <a:p>
            <a:pPr lvl="2"/>
            <a:r>
              <a:rPr lang="en-US" sz="2400" dirty="0">
                <a:solidFill>
                  <a:schemeClr val="tx1"/>
                </a:solidFill>
              </a:rPr>
              <a:t>Increased audit compliance</a:t>
            </a:r>
          </a:p>
          <a:p>
            <a:pPr marL="0" indent="0">
              <a:buNone/>
            </a:pPr>
            <a:endParaRPr lang="en-US" sz="4800" dirty="0">
              <a:solidFill>
                <a:schemeClr val="tx1"/>
              </a:solidFill>
            </a:endParaRPr>
          </a:p>
          <a:p>
            <a:pPr marL="0" indent="0">
              <a:buNone/>
            </a:pPr>
            <a:endParaRPr lang="en-US" dirty="0"/>
          </a:p>
        </p:txBody>
      </p:sp>
      <p:sp>
        <p:nvSpPr>
          <p:cNvPr id="5" name="Title 4">
            <a:extLst>
              <a:ext uri="{FF2B5EF4-FFF2-40B4-BE49-F238E27FC236}">
                <a16:creationId xmlns:a16="http://schemas.microsoft.com/office/drawing/2014/main" id="{70927CF3-85D6-5FDD-143C-E1D3C3EDB84D}"/>
              </a:ext>
            </a:extLst>
          </p:cNvPr>
          <p:cNvSpPr>
            <a:spLocks noGrp="1"/>
          </p:cNvSpPr>
          <p:nvPr>
            <p:ph type="title"/>
          </p:nvPr>
        </p:nvSpPr>
        <p:spPr/>
        <p:txBody>
          <a:bodyPr/>
          <a:lstStyle/>
          <a:p>
            <a:r>
              <a:rPr lang="en-US" dirty="0"/>
              <a:t>Collaboration at UTA</a:t>
            </a:r>
          </a:p>
        </p:txBody>
      </p:sp>
    </p:spTree>
    <p:extLst>
      <p:ext uri="{BB962C8B-B14F-4D97-AF65-F5344CB8AC3E}">
        <p14:creationId xmlns:p14="http://schemas.microsoft.com/office/powerpoint/2010/main" val="104447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B5CDF-8343-ECB3-EEA6-C82367791A83}"/>
              </a:ext>
            </a:extLst>
          </p:cNvPr>
          <p:cNvSpPr>
            <a:spLocks noGrp="1"/>
          </p:cNvSpPr>
          <p:nvPr>
            <p:ph idx="1"/>
          </p:nvPr>
        </p:nvSpPr>
        <p:spPr>
          <a:xfrm>
            <a:off x="777240" y="1690688"/>
            <a:ext cx="10659110" cy="5025421"/>
          </a:xfrm>
        </p:spPr>
        <p:txBody>
          <a:bodyPr>
            <a:normAutofit/>
          </a:bodyPr>
          <a:lstStyle/>
          <a:p>
            <a:pPr marL="0" indent="0">
              <a:buNone/>
            </a:pPr>
            <a:r>
              <a:rPr lang="en-US" sz="3200" b="1" dirty="0"/>
              <a:t>HUB Program Office </a:t>
            </a:r>
          </a:p>
          <a:p>
            <a:pPr marL="0" indent="0">
              <a:buNone/>
            </a:pPr>
            <a:r>
              <a:rPr lang="en-US" sz="2800" b="1" dirty="0"/>
              <a:t>(HSP Routing, Review and Approvals)</a:t>
            </a:r>
          </a:p>
          <a:p>
            <a:r>
              <a:rPr lang="en-US" sz="2400" dirty="0"/>
              <a:t>Unique to Texas public institutions, but still a good example and you may have something similar in your State where this would apply (e.g. a process that requires multiple reviews across multiple functional groups related to a PO or payment).</a:t>
            </a:r>
            <a:endParaRPr lang="en-US" sz="2400" b="1" dirty="0"/>
          </a:p>
          <a:p>
            <a:r>
              <a:rPr lang="en-US" sz="2400" dirty="0">
                <a:solidFill>
                  <a:schemeClr val="tx1"/>
                </a:solidFill>
              </a:rPr>
              <a:t>Manual entry of HUB language on PO by Procurement</a:t>
            </a:r>
          </a:p>
          <a:p>
            <a:r>
              <a:rPr lang="en-US" sz="2400" dirty="0">
                <a:solidFill>
                  <a:schemeClr val="tx1"/>
                </a:solidFill>
              </a:rPr>
              <a:t>AP had to go look at a PO to confirm PAR or No PAR requirement</a:t>
            </a:r>
          </a:p>
          <a:p>
            <a:r>
              <a:rPr lang="en-US" sz="2400" dirty="0">
                <a:solidFill>
                  <a:schemeClr val="tx1"/>
                </a:solidFill>
              </a:rPr>
              <a:t>Multiple emails between AP, HUB office, department, supplier, </a:t>
            </a:r>
            <a:r>
              <a:rPr lang="en-US" sz="2400" dirty="0" err="1">
                <a:solidFill>
                  <a:schemeClr val="tx1"/>
                </a:solidFill>
              </a:rPr>
              <a:t>etc</a:t>
            </a:r>
            <a:r>
              <a:rPr lang="en-US" sz="2400" dirty="0">
                <a:solidFill>
                  <a:schemeClr val="tx1"/>
                </a:solidFill>
              </a:rPr>
              <a:t>…</a:t>
            </a:r>
          </a:p>
          <a:p>
            <a:pPr marL="0" indent="0">
              <a:buNone/>
            </a:pPr>
            <a:endParaRPr lang="en-US" sz="4800" dirty="0">
              <a:solidFill>
                <a:schemeClr val="tx1"/>
              </a:solidFill>
            </a:endParaRPr>
          </a:p>
          <a:p>
            <a:pPr marL="0" indent="0">
              <a:buNone/>
            </a:pPr>
            <a:endParaRPr lang="en-US" dirty="0"/>
          </a:p>
        </p:txBody>
      </p:sp>
      <p:sp>
        <p:nvSpPr>
          <p:cNvPr id="5" name="Title 4">
            <a:extLst>
              <a:ext uri="{FF2B5EF4-FFF2-40B4-BE49-F238E27FC236}">
                <a16:creationId xmlns:a16="http://schemas.microsoft.com/office/drawing/2014/main" id="{303C8169-1B6E-2148-E346-A93199FFDA54}"/>
              </a:ext>
            </a:extLst>
          </p:cNvPr>
          <p:cNvSpPr>
            <a:spLocks noGrp="1"/>
          </p:cNvSpPr>
          <p:nvPr>
            <p:ph type="title"/>
          </p:nvPr>
        </p:nvSpPr>
        <p:spPr/>
        <p:txBody>
          <a:bodyPr/>
          <a:lstStyle/>
          <a:p>
            <a:r>
              <a:rPr lang="en-US" dirty="0"/>
              <a:t>Collaboration at UTA</a:t>
            </a:r>
          </a:p>
        </p:txBody>
      </p:sp>
    </p:spTree>
    <p:extLst>
      <p:ext uri="{BB962C8B-B14F-4D97-AF65-F5344CB8AC3E}">
        <p14:creationId xmlns:p14="http://schemas.microsoft.com/office/powerpoint/2010/main" val="427770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0DF40C-938D-DCDB-4353-0EED9A0308E9}"/>
              </a:ext>
            </a:extLst>
          </p:cNvPr>
          <p:cNvSpPr txBox="1">
            <a:spLocks/>
          </p:cNvSpPr>
          <p:nvPr/>
        </p:nvSpPr>
        <p:spPr>
          <a:xfrm>
            <a:off x="929640" y="206629"/>
            <a:ext cx="106591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r>
              <a:rPr lang="en-US"/>
              <a:t>Before - PO</a:t>
            </a:r>
          </a:p>
        </p:txBody>
      </p:sp>
      <p:pic>
        <p:nvPicPr>
          <p:cNvPr id="5" name="Content Placeholder 4" descr="Before PO:  Req submitted by dept; Buyer determines if PO is HSP eligible; If yes, buyer types PAR on PO; If no, Buyer continues normal or changes PO processing; PO dispatched">
            <a:extLst>
              <a:ext uri="{FF2B5EF4-FFF2-40B4-BE49-F238E27FC236}">
                <a16:creationId xmlns:a16="http://schemas.microsoft.com/office/drawing/2014/main" id="{BBE010D7-9F34-5538-7992-293AF80A798F}"/>
              </a:ext>
            </a:extLst>
          </p:cNvPr>
          <p:cNvPicPr>
            <a:picLocks noGrp="1" noChangeAspect="1"/>
          </p:cNvPicPr>
          <p:nvPr>
            <p:ph idx="1"/>
          </p:nvPr>
        </p:nvPicPr>
        <p:blipFill>
          <a:blip r:embed="rId4"/>
          <a:stretch>
            <a:fillRect/>
          </a:stretch>
        </p:blipFill>
        <p:spPr>
          <a:xfrm>
            <a:off x="777240" y="1388936"/>
            <a:ext cx="7840169" cy="2219635"/>
          </a:xfrm>
        </p:spPr>
      </p:pic>
      <p:sp>
        <p:nvSpPr>
          <p:cNvPr id="2" name="Title 1">
            <a:extLst>
              <a:ext uri="{FF2B5EF4-FFF2-40B4-BE49-F238E27FC236}">
                <a16:creationId xmlns:a16="http://schemas.microsoft.com/office/drawing/2014/main" id="{2868FB1D-638C-021D-F773-AAF9685A0D9A}"/>
              </a:ext>
            </a:extLst>
          </p:cNvPr>
          <p:cNvSpPr>
            <a:spLocks noGrp="1"/>
          </p:cNvSpPr>
          <p:nvPr>
            <p:ph type="title"/>
          </p:nvPr>
        </p:nvSpPr>
        <p:spPr>
          <a:xfrm>
            <a:off x="929640" y="3822566"/>
            <a:ext cx="10659110" cy="968312"/>
          </a:xfrm>
        </p:spPr>
        <p:txBody>
          <a:bodyPr/>
          <a:lstStyle/>
          <a:p>
            <a:pPr algn="ctr"/>
            <a:r>
              <a:rPr lang="en-US" dirty="0"/>
              <a:t>After - PO</a:t>
            </a:r>
          </a:p>
        </p:txBody>
      </p:sp>
      <p:pic>
        <p:nvPicPr>
          <p:cNvPr id="8" name="Picture 7" descr="After PO:  Req submitted by dept; Buyer determines if PO is HSP Eligible; if yes, buyer checks HSP Present on Maintain PO screen; if no, Buyer continues normal or change PO processing; PO dispatched; Little change on the Buyer side, though it does reduce cutting and pasting of language and information “on” the PO.">
            <a:extLst>
              <a:ext uri="{FF2B5EF4-FFF2-40B4-BE49-F238E27FC236}">
                <a16:creationId xmlns:a16="http://schemas.microsoft.com/office/drawing/2014/main" id="{5C7601B0-0DC4-D0C4-E9C9-4BDA8CA4E447}"/>
              </a:ext>
            </a:extLst>
          </p:cNvPr>
          <p:cNvPicPr>
            <a:picLocks noChangeAspect="1"/>
          </p:cNvPicPr>
          <p:nvPr/>
        </p:nvPicPr>
        <p:blipFill>
          <a:blip r:embed="rId5"/>
          <a:stretch>
            <a:fillRect/>
          </a:stretch>
        </p:blipFill>
        <p:spPr>
          <a:xfrm>
            <a:off x="777240" y="4790878"/>
            <a:ext cx="8019288" cy="1819529"/>
          </a:xfrm>
          <a:prstGeom prst="rect">
            <a:avLst/>
          </a:prstGeom>
        </p:spPr>
      </p:pic>
      <p:sp>
        <p:nvSpPr>
          <p:cNvPr id="3" name="TextBox 2">
            <a:extLst>
              <a:ext uri="{FF2B5EF4-FFF2-40B4-BE49-F238E27FC236}">
                <a16:creationId xmlns:a16="http://schemas.microsoft.com/office/drawing/2014/main" id="{724D0362-7B28-CEFF-3A61-E24B713BA173}"/>
              </a:ext>
            </a:extLst>
          </p:cNvPr>
          <p:cNvSpPr txBox="1"/>
          <p:nvPr/>
        </p:nvSpPr>
        <p:spPr>
          <a:xfrm>
            <a:off x="9437298" y="2792239"/>
            <a:ext cx="2151452" cy="2031325"/>
          </a:xfrm>
          <a:prstGeom prst="rect">
            <a:avLst/>
          </a:prstGeom>
          <a:noFill/>
        </p:spPr>
        <p:txBody>
          <a:bodyPr wrap="square" rtlCol="0">
            <a:spAutoFit/>
          </a:bodyPr>
          <a:lstStyle/>
          <a:p>
            <a:r>
              <a:rPr lang="en-US" dirty="0"/>
              <a:t>Little change on the Buyer side, though it does reduce cutting and pasting of language and information “on” the PO.</a:t>
            </a:r>
            <a:endParaRPr lang="en-US" dirty="0">
              <a:solidFill>
                <a:srgbClr val="00B0F0"/>
              </a:solidFill>
            </a:endParaRPr>
          </a:p>
        </p:txBody>
      </p:sp>
    </p:spTree>
    <p:extLst>
      <p:ext uri="{BB962C8B-B14F-4D97-AF65-F5344CB8AC3E}">
        <p14:creationId xmlns:p14="http://schemas.microsoft.com/office/powerpoint/2010/main" val="235761050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341F-2D8D-7B80-E5F9-9826E655DEBE}"/>
              </a:ext>
            </a:extLst>
          </p:cNvPr>
          <p:cNvSpPr>
            <a:spLocks noGrp="1"/>
          </p:cNvSpPr>
          <p:nvPr>
            <p:ph type="title"/>
          </p:nvPr>
        </p:nvSpPr>
        <p:spPr/>
        <p:txBody>
          <a:bodyPr/>
          <a:lstStyle/>
          <a:p>
            <a:pPr algn="ctr"/>
            <a:r>
              <a:rPr lang="en-US" dirty="0"/>
              <a:t>Before Voucher</a:t>
            </a:r>
          </a:p>
        </p:txBody>
      </p:sp>
      <p:pic>
        <p:nvPicPr>
          <p:cNvPr id="10" name="Content Placeholder 9" descr="Before Voucher:  PO Voucher created by submitter; Department submits PO vouher; AP receives voucher; AP manually reviews PO; Does it require a PAR?  If yes, AP reviews for other requirements; IS it compliant?  if yes, AP approves payment.  If it does NOT require a PAR, is a PAR with the documentation?  IF yes, emails to HUB for review.  Is PAR compliant? If yes, AP reviews for other requirements, if compliant, AP reviews for payment.  If PAR is not compliant, PO voucher created by submitter. PAR requirement identification and review done manually outside of Peoplesoft (emails).&#10;">
            <a:extLst>
              <a:ext uri="{FF2B5EF4-FFF2-40B4-BE49-F238E27FC236}">
                <a16:creationId xmlns:a16="http://schemas.microsoft.com/office/drawing/2014/main" id="{58D125E1-D858-78A7-6225-40409E45984C}"/>
              </a:ext>
            </a:extLst>
          </p:cNvPr>
          <p:cNvPicPr>
            <a:picLocks noGrp="1" noChangeAspect="1"/>
          </p:cNvPicPr>
          <p:nvPr>
            <p:ph idx="1"/>
          </p:nvPr>
        </p:nvPicPr>
        <p:blipFill>
          <a:blip r:embed="rId4"/>
          <a:stretch>
            <a:fillRect/>
          </a:stretch>
        </p:blipFill>
        <p:spPr>
          <a:xfrm>
            <a:off x="777240" y="1539401"/>
            <a:ext cx="9365646" cy="4351338"/>
          </a:xfrm>
        </p:spPr>
      </p:pic>
      <p:sp>
        <p:nvSpPr>
          <p:cNvPr id="3" name="TextBox 2">
            <a:extLst>
              <a:ext uri="{FF2B5EF4-FFF2-40B4-BE49-F238E27FC236}">
                <a16:creationId xmlns:a16="http://schemas.microsoft.com/office/drawing/2014/main" id="{E6DAD260-6DDC-C3E8-ACA8-316B1E206C4D}"/>
              </a:ext>
            </a:extLst>
          </p:cNvPr>
          <p:cNvSpPr txBox="1"/>
          <p:nvPr/>
        </p:nvSpPr>
        <p:spPr>
          <a:xfrm>
            <a:off x="7714694" y="3540141"/>
            <a:ext cx="2263807" cy="1477328"/>
          </a:xfrm>
          <a:prstGeom prst="rect">
            <a:avLst/>
          </a:prstGeom>
          <a:noFill/>
        </p:spPr>
        <p:txBody>
          <a:bodyPr wrap="square" rtlCol="0">
            <a:spAutoFit/>
          </a:bodyPr>
          <a:lstStyle/>
          <a:p>
            <a:r>
              <a:rPr lang="en-US" dirty="0"/>
              <a:t>PAR requirement identification and review done manually outside of Peoplesoft (emails).</a:t>
            </a:r>
            <a:endParaRPr lang="en-US" dirty="0">
              <a:solidFill>
                <a:srgbClr val="00B0F0"/>
              </a:solidFill>
            </a:endParaRPr>
          </a:p>
        </p:txBody>
      </p:sp>
    </p:spTree>
    <p:extLst>
      <p:ext uri="{BB962C8B-B14F-4D97-AF65-F5344CB8AC3E}">
        <p14:creationId xmlns:p14="http://schemas.microsoft.com/office/powerpoint/2010/main" val="188781529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606</Words>
  <Application>Microsoft Office PowerPoint</Application>
  <PresentationFormat>Widescreen</PresentationFormat>
  <Paragraphs>66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Nova</vt:lpstr>
      <vt:lpstr>ConfettiVTI</vt:lpstr>
      <vt:lpstr>A Sometimes Odd Couple </vt:lpstr>
      <vt:lpstr>Procure-to-Pay </vt:lpstr>
      <vt:lpstr>Procure-to-Pay </vt:lpstr>
      <vt:lpstr>Foster a Healthy and Dynamic Relationship</vt:lpstr>
      <vt:lpstr>Collaboration at UTA</vt:lpstr>
      <vt:lpstr>Collaboration at UTA</vt:lpstr>
      <vt:lpstr>Collaboration at UTA</vt:lpstr>
      <vt:lpstr>After - PO</vt:lpstr>
      <vt:lpstr>Before Voucher</vt:lpstr>
      <vt:lpstr>After Voucher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 couple</dc:title>
  <dc:creator>Piatkowski, Randall L</dc:creator>
  <cp:lastModifiedBy>White, Joseph S</cp:lastModifiedBy>
  <cp:revision>10</cp:revision>
  <dcterms:created xsi:type="dcterms:W3CDTF">2024-05-15T20:44:58Z</dcterms:created>
  <dcterms:modified xsi:type="dcterms:W3CDTF">2024-08-16T14:36:17Z</dcterms:modified>
</cp:coreProperties>
</file>