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2"/>
    <p:sldId id="273" r:id="rId3"/>
    <p:sldId id="276" r:id="rId4"/>
    <p:sldId id="269" r:id="rId5"/>
    <p:sldId id="266" r:id="rId6"/>
    <p:sldId id="270" r:id="rId7"/>
    <p:sldId id="274" r:id="rId8"/>
    <p:sldId id="263" r:id="rId9"/>
    <p:sldId id="261" r:id="rId10"/>
    <p:sldId id="275" r:id="rId11"/>
    <p:sldId id="271" r:id="rId12"/>
    <p:sldId id="272" r:id="rId13"/>
    <p:sldId id="277" r:id="rId14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712" autoAdjust="0"/>
  </p:normalViewPr>
  <p:slideViewPr>
    <p:cSldViewPr>
      <p:cViewPr varScale="1">
        <p:scale>
          <a:sx n="87" d="100"/>
          <a:sy n="87" d="100"/>
        </p:scale>
        <p:origin x="2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259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8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3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3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7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47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0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B87EEC-863C-4AC7-9F2D-EF109D795E2D}"/>
              </a:ext>
            </a:extLst>
          </p:cNvPr>
          <p:cNvSpPr/>
          <p:nvPr userDrawn="1"/>
        </p:nvSpPr>
        <p:spPr>
          <a:xfrm rot="5400000">
            <a:off x="2246889" y="-171956"/>
            <a:ext cx="4650222" cy="6975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7285" y="6091285"/>
            <a:ext cx="5049430" cy="2313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or details</a:t>
            </a:r>
          </a:p>
        </p:txBody>
      </p:sp>
      <p:sp>
        <p:nvSpPr>
          <p:cNvPr id="554" name="Title 1"/>
          <p:cNvSpPr>
            <a:spLocks noGrp="1"/>
          </p:cNvSpPr>
          <p:nvPr>
            <p:ph type="ctrTitle"/>
          </p:nvPr>
        </p:nvSpPr>
        <p:spPr>
          <a:xfrm>
            <a:off x="2057400" y="5754111"/>
            <a:ext cx="5105400" cy="285284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65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295400" y="1182111"/>
            <a:ext cx="6553200" cy="422816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 anchorCtr="0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3FCA87D-C6DF-429C-AAC3-15FDE6FC3E14}"/>
              </a:ext>
            </a:extLst>
          </p:cNvPr>
          <p:cNvSpPr/>
          <p:nvPr userDrawn="1"/>
        </p:nvSpPr>
        <p:spPr>
          <a:xfrm rot="5400000">
            <a:off x="2246889" y="-171956"/>
            <a:ext cx="4650222" cy="6975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93B942E-E6CD-4F19-873F-86188197B3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47285" y="6091285"/>
            <a:ext cx="5049430" cy="2313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or details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AB211-AF1C-4AF6-8812-9EECF3B77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5754111"/>
            <a:ext cx="5105400" cy="285284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2176DA03-CA7B-4BAC-88B5-1BA44619C0E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295400" y="1182111"/>
            <a:ext cx="6553200" cy="422816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 anchorCtr="0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6780C7-97BC-4D21-8C02-8ADB5FC26570}"/>
              </a:ext>
            </a:extLst>
          </p:cNvPr>
          <p:cNvSpPr/>
          <p:nvPr userDrawn="1"/>
        </p:nvSpPr>
        <p:spPr>
          <a:xfrm>
            <a:off x="0" y="0"/>
            <a:ext cx="3458595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DF295A-B397-4991-91E1-89BD96D5A860}"/>
              </a:ext>
            </a:extLst>
          </p:cNvPr>
          <p:cNvSpPr/>
          <p:nvPr userDrawn="1"/>
        </p:nvSpPr>
        <p:spPr>
          <a:xfrm>
            <a:off x="4192527" y="990600"/>
            <a:ext cx="4283384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4391591" y="1187506"/>
            <a:ext cx="3885256" cy="4482988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B396401-C1A9-4A19-8964-7B46E47C0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95" y="0"/>
            <a:ext cx="346399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DA230EE-A618-46D9-A238-3F8F8943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87506"/>
            <a:ext cx="2667000" cy="597228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956016"/>
            <a:ext cx="2667000" cy="3314156"/>
          </a:xfrm>
        </p:spPr>
        <p:txBody>
          <a:bodyPr tIns="91440" bIns="91440" anchor="t">
            <a:normAutofit/>
          </a:bodyPr>
          <a:lstStyle>
            <a:lvl1pPr marL="0" marR="0" indent="0" algn="l">
              <a:buFontTx/>
              <a:buNone/>
              <a:defRPr sz="12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83D128C-3D73-4F17-9F95-61EFF80A3DCA}"/>
              </a:ext>
            </a:extLst>
          </p:cNvPr>
          <p:cNvSpPr/>
          <p:nvPr userDrawn="1"/>
        </p:nvSpPr>
        <p:spPr>
          <a:xfrm rot="5400000">
            <a:off x="2842702" y="-2842702"/>
            <a:ext cx="3458595" cy="9144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AC6CB39-18E5-42C4-BC7D-401AEA688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692"/>
            <a:ext cx="9144000" cy="6840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EE4F4B-A71A-4817-858E-3EA4603CCF8B}"/>
              </a:ext>
            </a:extLst>
          </p:cNvPr>
          <p:cNvSpPr/>
          <p:nvPr userDrawn="1"/>
        </p:nvSpPr>
        <p:spPr>
          <a:xfrm>
            <a:off x="6096000" y="1295400"/>
            <a:ext cx="2590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C0E9D-85A5-4C47-9456-97807FE79261}"/>
              </a:ext>
            </a:extLst>
          </p:cNvPr>
          <p:cNvSpPr/>
          <p:nvPr userDrawn="1"/>
        </p:nvSpPr>
        <p:spPr>
          <a:xfrm>
            <a:off x="3347405" y="1295400"/>
            <a:ext cx="2590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E0C9B-5B39-4161-93AD-B85A5F839AA1}"/>
              </a:ext>
            </a:extLst>
          </p:cNvPr>
          <p:cNvSpPr/>
          <p:nvPr userDrawn="1"/>
        </p:nvSpPr>
        <p:spPr>
          <a:xfrm>
            <a:off x="598810" y="1295400"/>
            <a:ext cx="2590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751210" y="14478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3501660" y="14478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751210" y="51816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3499805" y="51816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6248400" y="14478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248400" y="51816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DE3F-D936-4358-A474-BD5114C9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7" y="762000"/>
            <a:ext cx="7848600" cy="3048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65286D-EED8-4CB5-B28C-CAD4690429C7}"/>
              </a:ext>
            </a:extLst>
          </p:cNvPr>
          <p:cNvSpPr/>
          <p:nvPr userDrawn="1"/>
        </p:nvSpPr>
        <p:spPr>
          <a:xfrm rot="5400000">
            <a:off x="2933699" y="647698"/>
            <a:ext cx="3276600" cy="9144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747C29-2D54-45A2-BB7E-253379E68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692"/>
            <a:ext cx="9144000" cy="6840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65233B-1851-492C-B9B3-CB5774DD1D07}"/>
              </a:ext>
            </a:extLst>
          </p:cNvPr>
          <p:cNvSpPr/>
          <p:nvPr userDrawn="1"/>
        </p:nvSpPr>
        <p:spPr>
          <a:xfrm>
            <a:off x="762000" y="533400"/>
            <a:ext cx="7696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302668"/>
            <a:ext cx="7391400" cy="19812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36"/>
          </p:nvPr>
        </p:nvSpPr>
        <p:spPr>
          <a:xfrm>
            <a:off x="2819400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4" name="Picture Placeholder 15"/>
          <p:cNvSpPr>
            <a:spLocks noGrp="1" noChangeAspect="1"/>
          </p:cNvSpPr>
          <p:nvPr>
            <p:ph type="pic" sz="quarter" idx="37"/>
          </p:nvPr>
        </p:nvSpPr>
        <p:spPr>
          <a:xfrm>
            <a:off x="4648200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38"/>
          </p:nvPr>
        </p:nvSpPr>
        <p:spPr>
          <a:xfrm>
            <a:off x="6553200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36197-74F6-4537-B6C5-94301C87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10404"/>
            <a:ext cx="7543800" cy="486608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27" y="533400"/>
            <a:ext cx="78486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27" y="1752600"/>
            <a:ext cx="7848600" cy="3733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F318E9-5C2E-4694-8C80-077AE1969F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8692"/>
            <a:ext cx="9144000" cy="68406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64" r:id="rId5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in front of a crowd&#10;&#10;Description generated with very high confidence">
            <a:extLst>
              <a:ext uri="{FF2B5EF4-FFF2-40B4-BE49-F238E27FC236}">
                <a16:creationId xmlns:a16="http://schemas.microsoft.com/office/drawing/2014/main" id="{A3D633C0-DDE3-4AA5-B81C-2EC90BEBB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4364"/>
            <a:ext cx="6858000" cy="38576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60D19E4-4CAB-4F2A-ACF6-02E112BFE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6858000" cy="28528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Lucida Handwriting" panose="03010101010101010101" pitchFamily="66" charset="0"/>
              </a:rPr>
              <a:t>2018 TOAL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5915AA5-20F6-4CA4-8516-B9E2A678801B}"/>
              </a:ext>
            </a:extLst>
          </p:cNvPr>
          <p:cNvSpPr txBox="1">
            <a:spLocks/>
          </p:cNvSpPr>
          <p:nvPr/>
        </p:nvSpPr>
        <p:spPr>
          <a:xfrm>
            <a:off x="1143000" y="6096000"/>
            <a:ext cx="6858000" cy="285284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>
                <a:latin typeface="Lucida Handwriting" panose="03010101010101010101" pitchFamily="66" charset="0"/>
              </a:rPr>
              <a:t>Closing General Session</a:t>
            </a:r>
          </a:p>
        </p:txBody>
      </p:sp>
    </p:spTree>
    <p:extLst>
      <p:ext uri="{BB962C8B-B14F-4D97-AF65-F5344CB8AC3E}">
        <p14:creationId xmlns:p14="http://schemas.microsoft.com/office/powerpoint/2010/main" val="23125712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057400" y="5754111"/>
            <a:ext cx="5105400" cy="285284"/>
          </a:xfrm>
        </p:spPr>
        <p:txBody>
          <a:bodyPr>
            <a:normAutofit fontScale="90000"/>
          </a:bodyPr>
          <a:lstStyle/>
          <a:p>
            <a:r>
              <a:rPr lang="en-US" dirty="0"/>
              <a:t>TOAL’s Arkansas friends take Hollywood!</a:t>
            </a:r>
          </a:p>
        </p:txBody>
      </p:sp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01D2C0C-057C-4D99-9A4F-38CFE6A71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19200"/>
            <a:ext cx="5638800" cy="4229100"/>
          </a:xfrm>
          <a:prstGeom prst="rect">
            <a:avLst/>
          </a:prstGeom>
        </p:spPr>
      </p:pic>
      <p:sp>
        <p:nvSpPr>
          <p:cNvPr id="4" name="Title 19">
            <a:extLst>
              <a:ext uri="{FF2B5EF4-FFF2-40B4-BE49-F238E27FC236}">
                <a16:creationId xmlns:a16="http://schemas.microsoft.com/office/drawing/2014/main" id="{03B3DA5D-5DC7-4D49-AF23-A0ED1F4FED17}"/>
              </a:ext>
            </a:extLst>
          </p:cNvPr>
          <p:cNvSpPr txBox="1">
            <a:spLocks/>
          </p:cNvSpPr>
          <p:nvPr/>
        </p:nvSpPr>
        <p:spPr>
          <a:xfrm>
            <a:off x="876300" y="394666"/>
            <a:ext cx="7391400" cy="285284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>
                <a:latin typeface="Lucida Handwriting" panose="03010101010101010101" pitchFamily="66" charset="0"/>
              </a:rPr>
              <a:t>2018 TOAL Casino/Hollywood Night</a:t>
            </a:r>
          </a:p>
        </p:txBody>
      </p:sp>
    </p:spTree>
    <p:extLst>
      <p:ext uri="{BB962C8B-B14F-4D97-AF65-F5344CB8AC3E}">
        <p14:creationId xmlns:p14="http://schemas.microsoft.com/office/powerpoint/2010/main" val="39910703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019300" y="5867400"/>
            <a:ext cx="5105400" cy="285284"/>
          </a:xfrm>
        </p:spPr>
        <p:txBody>
          <a:bodyPr>
            <a:normAutofit fontScale="90000"/>
          </a:bodyPr>
          <a:lstStyle/>
          <a:p>
            <a:r>
              <a:rPr lang="en-US" dirty="0"/>
              <a:t>Our TOAL Arkansas friends take Hollywood</a:t>
            </a:r>
          </a:p>
        </p:txBody>
      </p:sp>
      <p:pic>
        <p:nvPicPr>
          <p:cNvPr id="3" name="Picture 2" descr="A group of people sitting at a table with a plate of food&#10;&#10;Description generated with very high confidence">
            <a:extLst>
              <a:ext uri="{FF2B5EF4-FFF2-40B4-BE49-F238E27FC236}">
                <a16:creationId xmlns:a16="http://schemas.microsoft.com/office/drawing/2014/main" id="{36E4A49A-6FD8-4970-A79C-7A80973BD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14" y="1330574"/>
            <a:ext cx="2914650" cy="3886200"/>
          </a:xfrm>
          <a:prstGeom prst="rect">
            <a:avLst/>
          </a:prstGeom>
        </p:spPr>
      </p:pic>
      <p:pic>
        <p:nvPicPr>
          <p:cNvPr id="6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2841C4E1-43F6-475F-ABDB-069C427E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30574"/>
            <a:ext cx="2914651" cy="3886201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861A8E05-EF26-4429-8303-0E05F76D40F2}"/>
              </a:ext>
            </a:extLst>
          </p:cNvPr>
          <p:cNvSpPr txBox="1">
            <a:spLocks/>
          </p:cNvSpPr>
          <p:nvPr/>
        </p:nvSpPr>
        <p:spPr>
          <a:xfrm>
            <a:off x="876300" y="394666"/>
            <a:ext cx="7391400" cy="285284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>
                <a:latin typeface="Lucida Handwriting" panose="03010101010101010101" pitchFamily="66" charset="0"/>
              </a:rPr>
              <a:t>2018 TOAL Casino/Hollywood Night</a:t>
            </a:r>
          </a:p>
        </p:txBody>
      </p:sp>
    </p:spTree>
    <p:extLst>
      <p:ext uri="{BB962C8B-B14F-4D97-AF65-F5344CB8AC3E}">
        <p14:creationId xmlns:p14="http://schemas.microsoft.com/office/powerpoint/2010/main" val="14827781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4A9782D-A081-4998-BEB1-88C684898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88">
            <a:off x="432421" y="1341647"/>
            <a:ext cx="5943600" cy="445770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C640DD82-920A-4060-8D43-D123B34CD870}"/>
              </a:ext>
            </a:extLst>
          </p:cNvPr>
          <p:cNvSpPr txBox="1">
            <a:spLocks/>
          </p:cNvSpPr>
          <p:nvPr/>
        </p:nvSpPr>
        <p:spPr>
          <a:xfrm>
            <a:off x="876300" y="394666"/>
            <a:ext cx="7391400" cy="285284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>
                <a:latin typeface="Lucida Handwriting" panose="03010101010101010101" pitchFamily="66" charset="0"/>
              </a:rPr>
              <a:t>2018 TOAL Casino/Hollywood Night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4054E21-5DB4-44B2-B494-FCE99E12C22A}"/>
              </a:ext>
            </a:extLst>
          </p:cNvPr>
          <p:cNvSpPr txBox="1">
            <a:spLocks/>
          </p:cNvSpPr>
          <p:nvPr/>
        </p:nvSpPr>
        <p:spPr>
          <a:xfrm>
            <a:off x="876300" y="6314042"/>
            <a:ext cx="5410200" cy="533400"/>
          </a:xfrm>
          <a:prstGeom prst="rect">
            <a:avLst/>
          </a:prstGeom>
        </p:spPr>
        <p:txBody>
          <a:bodyPr vert="horz" rtlCol="0" anchor="ctr" anchorCtr="0">
            <a:normAutofit fontScale="45000" lnSpcReduction="20000"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8000" dirty="0">
                <a:latin typeface=" I Love Glitter" pitchFamily="2" charset="0"/>
              </a:rPr>
              <a:t>#Toal2018 </a:t>
            </a:r>
            <a:r>
              <a:rPr lang="en-US" sz="8000" dirty="0" err="1">
                <a:latin typeface=" I Love Glitter" pitchFamily="2" charset="0"/>
              </a:rPr>
              <a:t>sMILEs</a:t>
            </a:r>
            <a:r>
              <a:rPr lang="en-US" sz="8000" dirty="0">
                <a:latin typeface=" I Love Glitter" pitchFamily="2" charset="0"/>
              </a:rPr>
              <a:t> </a:t>
            </a:r>
            <a:r>
              <a:rPr lang="en-US" dirty="0"/>
              <a:t> </a:t>
            </a:r>
            <a:r>
              <a:rPr lang="en-US" sz="4900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0" name="Picture 9" descr="A picture containing person, ground, wall, floor&#10;&#10;Description generated with very high confidence">
            <a:extLst>
              <a:ext uri="{FF2B5EF4-FFF2-40B4-BE49-F238E27FC236}">
                <a16:creationId xmlns:a16="http://schemas.microsoft.com/office/drawing/2014/main" id="{DEEF119A-181D-4DFE-9100-771352FD0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618">
            <a:off x="5573074" y="2331799"/>
            <a:ext cx="3110288" cy="41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038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A3F0A4F-43B3-4254-8824-A71D0D05BE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9" b="25809"/>
          <a:stretch>
            <a:fillRect/>
          </a:stretch>
        </p:blipFill>
        <p:spPr>
          <a:xfrm>
            <a:off x="228600" y="228600"/>
            <a:ext cx="6019800" cy="3884007"/>
          </a:xfrm>
        </p:spPr>
      </p:pic>
      <p:pic>
        <p:nvPicPr>
          <p:cNvPr id="8" name="Picture 7" descr="A group of people sitting on a bed&#10;&#10;Description generated with high confidence">
            <a:extLst>
              <a:ext uri="{FF2B5EF4-FFF2-40B4-BE49-F238E27FC236}">
                <a16:creationId xmlns:a16="http://schemas.microsoft.com/office/drawing/2014/main" id="{8772ACBA-B557-4296-9E5B-D82A4AA02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73" y="3321012"/>
            <a:ext cx="491452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50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ED285B51-0AC3-499D-90F5-D846D38F8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066800"/>
            <a:ext cx="5994400" cy="4495800"/>
          </a:xfrm>
          <a:prstGeom prst="rect">
            <a:avLst/>
          </a:prstGeom>
        </p:spPr>
      </p:pic>
      <p:sp>
        <p:nvSpPr>
          <p:cNvPr id="7" name="Title 19">
            <a:extLst>
              <a:ext uri="{FF2B5EF4-FFF2-40B4-BE49-F238E27FC236}">
                <a16:creationId xmlns:a16="http://schemas.microsoft.com/office/drawing/2014/main" id="{4230C1A6-23C0-43FE-A9EC-7BD49046C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800" y="381000"/>
            <a:ext cx="5994400" cy="28528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Lucida Handwriting" panose="03010101010101010101" pitchFamily="66" charset="0"/>
              </a:rPr>
              <a:t>2018 TOAL Board of Directors </a:t>
            </a:r>
            <a:br>
              <a:rPr lang="en-US" sz="2400" dirty="0">
                <a:latin typeface="Lucida Handwriting" panose="03010101010101010101" pitchFamily="66" charset="0"/>
              </a:rPr>
            </a:br>
            <a:r>
              <a:rPr lang="en-US" sz="2400" dirty="0">
                <a:latin typeface="Lucida Handwriting" panose="03010101010101010101" pitchFamily="66" charset="0"/>
              </a:rPr>
              <a:t>&amp; Past Presidents</a:t>
            </a:r>
          </a:p>
        </p:txBody>
      </p:sp>
    </p:spTree>
    <p:extLst>
      <p:ext uri="{BB962C8B-B14F-4D97-AF65-F5344CB8AC3E}">
        <p14:creationId xmlns:p14="http://schemas.microsoft.com/office/powerpoint/2010/main" val="405542434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a table&#10;&#10;Description generated with high confidence">
            <a:extLst>
              <a:ext uri="{FF2B5EF4-FFF2-40B4-BE49-F238E27FC236}">
                <a16:creationId xmlns:a16="http://schemas.microsoft.com/office/drawing/2014/main" id="{6DDE6B3D-ADAA-45E9-AD6E-29DB44C5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88" y="1450038"/>
            <a:ext cx="2438400" cy="3251200"/>
          </a:xfrm>
          <a:prstGeom prst="rect">
            <a:avLst/>
          </a:prstGeom>
        </p:spPr>
      </p:pic>
      <p:pic>
        <p:nvPicPr>
          <p:cNvPr id="6" name="Picture 5" descr="A picture containing person, ground&#10;&#10;Description generated with high confidence">
            <a:extLst>
              <a:ext uri="{FF2B5EF4-FFF2-40B4-BE49-F238E27FC236}">
                <a16:creationId xmlns:a16="http://schemas.microsoft.com/office/drawing/2014/main" id="{A9870A63-AAA0-4979-8B71-33BE2E45D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80" y="1450038"/>
            <a:ext cx="2457450" cy="3276600"/>
          </a:xfrm>
          <a:prstGeom prst="rect">
            <a:avLst/>
          </a:prstGeom>
        </p:spPr>
      </p:pic>
      <p:pic>
        <p:nvPicPr>
          <p:cNvPr id="7" name="Picture 6" descr="A picture containing person, wall, indoor, standing&#10;&#10;Description generated with very high confidence">
            <a:extLst>
              <a:ext uri="{FF2B5EF4-FFF2-40B4-BE49-F238E27FC236}">
                <a16:creationId xmlns:a16="http://schemas.microsoft.com/office/drawing/2014/main" id="{46425AC2-50BC-4F27-AE7C-095A0E000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2" y="1450038"/>
            <a:ext cx="2438400" cy="3251200"/>
          </a:xfrm>
          <a:prstGeom prst="rect">
            <a:avLst/>
          </a:prstGeom>
        </p:spPr>
      </p:pic>
      <p:sp>
        <p:nvSpPr>
          <p:cNvPr id="8" name="Title 19">
            <a:extLst>
              <a:ext uri="{FF2B5EF4-FFF2-40B4-BE49-F238E27FC236}">
                <a16:creationId xmlns:a16="http://schemas.microsoft.com/office/drawing/2014/main" id="{30C3E1F7-829B-4A65-A103-BCB6BC89256B}"/>
              </a:ext>
            </a:extLst>
          </p:cNvPr>
          <p:cNvSpPr txBox="1">
            <a:spLocks/>
          </p:cNvSpPr>
          <p:nvPr/>
        </p:nvSpPr>
        <p:spPr>
          <a:xfrm>
            <a:off x="685685" y="5145022"/>
            <a:ext cx="7930766" cy="722378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>
                <a:latin typeface="Lucida Handwriting" panose="03010101010101010101" pitchFamily="66" charset="0"/>
              </a:rPr>
              <a:t>Suzanne Leslie</a:t>
            </a:r>
            <a:endParaRPr lang="en-US" dirty="0">
              <a:latin typeface="Lucida Handwriting" panose="03010101010101010101" pitchFamily="66" charset="0"/>
            </a:endParaRPr>
          </a:p>
          <a:p>
            <a:r>
              <a:rPr lang="en-US" sz="1600" dirty="0">
                <a:latin typeface="Lucida Handwriting" panose="03010101010101010101" pitchFamily="66" charset="0"/>
              </a:rPr>
              <a:t>University of Arkansas for Medical Sciences</a:t>
            </a:r>
            <a:endParaRPr lang="en-US" dirty="0">
              <a:latin typeface="Lucida Handwriting" panose="03010101010101010101" pitchFamily="66" charset="0"/>
            </a:endParaRPr>
          </a:p>
        </p:txBody>
      </p:sp>
      <p:sp>
        <p:nvSpPr>
          <p:cNvPr id="9" name="Title 19">
            <a:extLst>
              <a:ext uri="{FF2B5EF4-FFF2-40B4-BE49-F238E27FC236}">
                <a16:creationId xmlns:a16="http://schemas.microsoft.com/office/drawing/2014/main" id="{ED974D32-56ED-483F-863E-CC7FF6403B71}"/>
              </a:ext>
            </a:extLst>
          </p:cNvPr>
          <p:cNvSpPr txBox="1">
            <a:spLocks/>
          </p:cNvSpPr>
          <p:nvPr/>
        </p:nvSpPr>
        <p:spPr>
          <a:xfrm>
            <a:off x="677422" y="540920"/>
            <a:ext cx="7930766" cy="5258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400" b="1" dirty="0">
                <a:latin typeface="Lucida Handwriting" panose="03010101010101010101" pitchFamily="66" charset="0"/>
              </a:rPr>
              <a:t>2018/2019 TOAL President</a:t>
            </a:r>
          </a:p>
        </p:txBody>
      </p:sp>
    </p:spTree>
    <p:extLst>
      <p:ext uri="{BB962C8B-B14F-4D97-AF65-F5344CB8AC3E}">
        <p14:creationId xmlns:p14="http://schemas.microsoft.com/office/powerpoint/2010/main" val="23494718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wearing glasses&#10;&#10;Description generated with very high confidence">
            <a:extLst>
              <a:ext uri="{FF2B5EF4-FFF2-40B4-BE49-F238E27FC236}">
                <a16:creationId xmlns:a16="http://schemas.microsoft.com/office/drawing/2014/main" id="{7D32F989-EF3B-47D0-9A71-2C4EFCD3C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06" y="1981200"/>
            <a:ext cx="2409424" cy="2457923"/>
          </a:xfrm>
          <a:prstGeom prst="rect">
            <a:avLst/>
          </a:prstGeom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A1050361-C0CF-46C4-8CC3-6C026727DA4A}"/>
              </a:ext>
            </a:extLst>
          </p:cNvPr>
          <p:cNvSpPr txBox="1">
            <a:spLocks/>
          </p:cNvSpPr>
          <p:nvPr/>
        </p:nvSpPr>
        <p:spPr>
          <a:xfrm>
            <a:off x="571500" y="5257800"/>
            <a:ext cx="8001000" cy="1064965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9600" dirty="0">
                <a:latin typeface="Curlz MT" panose="04040404050702020202" pitchFamily="82" charset="0"/>
                <a:sym typeface="Wingdings" panose="05000000000000000000" pitchFamily="2" charset="2"/>
              </a:rPr>
              <a:t>#TOAL2018 Selfies</a:t>
            </a:r>
            <a:endParaRPr lang="en-US" dirty="0"/>
          </a:p>
        </p:txBody>
      </p:sp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553AC04-F5D7-4BB0-BAED-455814456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16" y="1641568"/>
            <a:ext cx="2337884" cy="2967097"/>
          </a:xfrm>
          <a:prstGeom prst="rect">
            <a:avLst/>
          </a:prstGeom>
        </p:spPr>
      </p:pic>
      <p:pic>
        <p:nvPicPr>
          <p:cNvPr id="3" name="Picture 2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3E1D3C7-D151-4096-8EF8-517B61921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7" y="1524000"/>
            <a:ext cx="2409424" cy="32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470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019299" y="5943600"/>
            <a:ext cx="5105400" cy="285284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Betsy Allen Manning</a:t>
            </a:r>
            <a:br>
              <a:rPr lang="en-US" dirty="0"/>
            </a:br>
            <a:r>
              <a:rPr lang="en-US" sz="1600" dirty="0"/>
              <a:t>Opening General Session Keynote Speaker</a:t>
            </a:r>
            <a:endParaRPr lang="en-US" dirty="0"/>
          </a:p>
        </p:txBody>
      </p:sp>
      <p:pic>
        <p:nvPicPr>
          <p:cNvPr id="7" name="Picture 6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2A880B20-C899-4FC0-8D5D-AC13FF70B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42" y="1143000"/>
            <a:ext cx="5648915" cy="423668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862B344-AAFE-49D5-B108-BAB0D6B5D2DC}"/>
              </a:ext>
            </a:extLst>
          </p:cNvPr>
          <p:cNvSpPr txBox="1">
            <a:spLocks/>
          </p:cNvSpPr>
          <p:nvPr/>
        </p:nvSpPr>
        <p:spPr>
          <a:xfrm>
            <a:off x="571499" y="0"/>
            <a:ext cx="8001000" cy="1064965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800" dirty="0">
                <a:latin typeface="Curlz MT" panose="04040404050702020202" pitchFamily="82" charset="0"/>
                <a:sym typeface="Wingdings" panose="05000000000000000000" pitchFamily="2" charset="2"/>
              </a:rPr>
              <a:t>#TOAL2018 Selfies</a:t>
            </a:r>
            <a:endParaRPr lang="en-US" sz="10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56B2EFAE-ADA4-48CA-91A6-5D80DB104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80" y="1066800"/>
            <a:ext cx="6576440" cy="3699248"/>
          </a:xfrm>
          <a:prstGeom prst="rect">
            <a:avLst/>
          </a:prstGeom>
        </p:spPr>
      </p:pic>
      <p:pic>
        <p:nvPicPr>
          <p:cNvPr id="6" name="Picture 5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C4BCDDA7-3DB5-488B-B299-23C1C6EFB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219">
            <a:off x="465814" y="3511067"/>
            <a:ext cx="2224169" cy="2965559"/>
          </a:xfrm>
          <a:prstGeom prst="rect">
            <a:avLst/>
          </a:prstGeom>
        </p:spPr>
      </p:pic>
      <p:pic>
        <p:nvPicPr>
          <p:cNvPr id="11" name="Picture 10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0A51223-B519-4D9C-B0BC-191871F3B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524">
            <a:off x="5966515" y="4207417"/>
            <a:ext cx="2831824" cy="2123868"/>
          </a:xfrm>
          <a:prstGeom prst="rect">
            <a:avLst/>
          </a:prstGeom>
        </p:spPr>
      </p:pic>
      <p:sp>
        <p:nvSpPr>
          <p:cNvPr id="15" name="Title 19">
            <a:extLst>
              <a:ext uri="{FF2B5EF4-FFF2-40B4-BE49-F238E27FC236}">
                <a16:creationId xmlns:a16="http://schemas.microsoft.com/office/drawing/2014/main" id="{7B7A28D8-E71C-4C99-A541-480B51E53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533" y="381000"/>
            <a:ext cx="6366933" cy="28528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2018 TOAL Expo</a:t>
            </a:r>
          </a:p>
        </p:txBody>
      </p:sp>
      <p:pic>
        <p:nvPicPr>
          <p:cNvPr id="16" name="Picture 1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6E5466C-2A9E-4009-A1CE-C59818488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86" y="3937414"/>
            <a:ext cx="2216479" cy="27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634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standing in a room&#10;&#10;Description generated with very high confidence">
            <a:extLst>
              <a:ext uri="{FF2B5EF4-FFF2-40B4-BE49-F238E27FC236}">
                <a16:creationId xmlns:a16="http://schemas.microsoft.com/office/drawing/2014/main" id="{9AEEDD44-70DE-4EF6-BB6C-F173FD95A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2438400" cy="3251200"/>
          </a:xfrm>
          <a:prstGeom prst="rect">
            <a:avLst/>
          </a:prstGeom>
        </p:spPr>
      </p:pic>
      <p:pic>
        <p:nvPicPr>
          <p:cNvPr id="8" name="Picture 7" descr="A person and person standing in front of a mirror posing for the camera&#10;&#10;Description generated with very high confidence">
            <a:extLst>
              <a:ext uri="{FF2B5EF4-FFF2-40B4-BE49-F238E27FC236}">
                <a16:creationId xmlns:a16="http://schemas.microsoft.com/office/drawing/2014/main" id="{78E5BDE7-2FB4-4FD1-9FAC-997334C79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04" y="1447800"/>
            <a:ext cx="2438400" cy="3251200"/>
          </a:xfrm>
          <a:prstGeom prst="rect">
            <a:avLst/>
          </a:prstGeom>
        </p:spPr>
      </p:pic>
      <p:pic>
        <p:nvPicPr>
          <p:cNvPr id="12" name="Picture Placeholder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F553DFD-00A7-4F94-BDF8-CE109B94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23837"/>
          <a:stretch>
            <a:fillRect/>
          </a:stretch>
        </p:blipFill>
        <p:spPr>
          <a:xfrm>
            <a:off x="3510252" y="1447800"/>
            <a:ext cx="2286000" cy="3276600"/>
          </a:xfrm>
          <a:prstGeom prst="rect">
            <a:avLst/>
          </a:prstGeom>
          <a:noFill/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13" name="Title 19">
            <a:extLst>
              <a:ext uri="{FF2B5EF4-FFF2-40B4-BE49-F238E27FC236}">
                <a16:creationId xmlns:a16="http://schemas.microsoft.com/office/drawing/2014/main" id="{3B4A4E37-1EC0-42CB-8360-EF4620962697}"/>
              </a:ext>
            </a:extLst>
          </p:cNvPr>
          <p:cNvSpPr txBox="1">
            <a:spLocks/>
          </p:cNvSpPr>
          <p:nvPr/>
        </p:nvSpPr>
        <p:spPr>
          <a:xfrm>
            <a:off x="685801" y="5562600"/>
            <a:ext cx="7934903" cy="285284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>
                <a:latin typeface="Lucida Handwriting" panose="03010101010101010101" pitchFamily="66" charset="0"/>
              </a:rPr>
              <a:t>2018 TOAL Expo</a:t>
            </a:r>
          </a:p>
        </p:txBody>
      </p:sp>
    </p:spTree>
    <p:extLst>
      <p:ext uri="{BB962C8B-B14F-4D97-AF65-F5344CB8AC3E}">
        <p14:creationId xmlns:p14="http://schemas.microsoft.com/office/powerpoint/2010/main" val="10922661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subTitle" idx="4294967295"/>
          </p:nvPr>
        </p:nvSpPr>
        <p:spPr>
          <a:xfrm>
            <a:off x="1295400" y="5943600"/>
            <a:ext cx="6553199" cy="5381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/>
              <a:t>Texas A&amp;M </a:t>
            </a:r>
            <a:r>
              <a:rPr lang="en-US" sz="1600" dirty="0" err="1"/>
              <a:t>AgriLife</a:t>
            </a:r>
            <a:r>
              <a:rPr lang="en-US" sz="1600" dirty="0"/>
              <a:t> team visits </a:t>
            </a:r>
            <a:r>
              <a:rPr lang="en-US" sz="1600" dirty="0" err="1"/>
              <a:t>Dicki</a:t>
            </a:r>
            <a:r>
              <a:rPr lang="en-US" sz="1600" dirty="0"/>
              <a:t> Murrell at the VWR booth</a:t>
            </a:r>
          </a:p>
        </p:txBody>
      </p:sp>
      <p:pic>
        <p:nvPicPr>
          <p:cNvPr id="6" name="Picture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79F0E44B-1A6C-42D6-A2C3-6D4D88EAF2B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 b="6993"/>
          <a:stretch>
            <a:fillRect/>
          </a:stretch>
        </p:blipFill>
        <p:spPr>
          <a:xfrm>
            <a:off x="1295400" y="1182688"/>
            <a:ext cx="6553200" cy="4227512"/>
          </a:xfrm>
        </p:spPr>
      </p:pic>
      <p:sp>
        <p:nvSpPr>
          <p:cNvPr id="4" name="Title 19">
            <a:extLst>
              <a:ext uri="{FF2B5EF4-FFF2-40B4-BE49-F238E27FC236}">
                <a16:creationId xmlns:a16="http://schemas.microsoft.com/office/drawing/2014/main" id="{A78A7256-69AF-49AE-AA59-D715ED9AF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381000"/>
            <a:ext cx="6553199" cy="28528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2018 TOAL Expo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5E3A86-A91A-41AB-A2A5-3A7FF8F9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0"/>
            <a:ext cx="7848600" cy="533400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 I Love Glitter" pitchFamily="2" charset="0"/>
              </a:rPr>
              <a:t>#Toal2018 </a:t>
            </a:r>
            <a:r>
              <a:rPr lang="en-US" sz="8000" dirty="0" err="1">
                <a:latin typeface=" I Love Glitter" pitchFamily="2" charset="0"/>
              </a:rPr>
              <a:t>sMILEs</a:t>
            </a:r>
            <a:r>
              <a:rPr lang="en-US" sz="8000" dirty="0">
                <a:latin typeface=" I Love Glitter" pitchFamily="2" charset="0"/>
              </a:rPr>
              <a:t> </a:t>
            </a:r>
            <a:r>
              <a:rPr lang="en-US" dirty="0"/>
              <a:t> </a:t>
            </a:r>
            <a:r>
              <a:rPr lang="en-US" sz="4900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10" name="Title 19">
            <a:extLst>
              <a:ext uri="{FF2B5EF4-FFF2-40B4-BE49-F238E27FC236}">
                <a16:creationId xmlns:a16="http://schemas.microsoft.com/office/drawing/2014/main" id="{60D866FC-F2E9-4454-AAFD-6A0A695EA75C}"/>
              </a:ext>
            </a:extLst>
          </p:cNvPr>
          <p:cNvSpPr txBox="1">
            <a:spLocks/>
          </p:cNvSpPr>
          <p:nvPr/>
        </p:nvSpPr>
        <p:spPr>
          <a:xfrm>
            <a:off x="876300" y="394666"/>
            <a:ext cx="7391400" cy="285284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>
            <a:lvl1pPr algn="ctr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>
                <a:latin typeface="Lucida Handwriting" panose="03010101010101010101" pitchFamily="66" charset="0"/>
              </a:rPr>
              <a:t>2018 TOAL Casino/Hollywood Night</a:t>
            </a:r>
          </a:p>
        </p:txBody>
      </p:sp>
      <p:pic>
        <p:nvPicPr>
          <p:cNvPr id="12" name="Picture 11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7DDA76D3-62A3-435C-A45A-DCC9C2003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7800"/>
            <a:ext cx="2438400" cy="3251200"/>
          </a:xfrm>
          <a:prstGeom prst="rect">
            <a:avLst/>
          </a:prstGeom>
        </p:spPr>
      </p:pic>
      <p:pic>
        <p:nvPicPr>
          <p:cNvPr id="14" name="Picture 13" descr="A person standing in front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9E968F5-A5F6-4191-BE54-1BBBFF77C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8" y="1752600"/>
            <a:ext cx="2473675" cy="26963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temporaryPhotoAlbum">
  <a:themeElements>
    <a:clrScheme name="Custom 52">
      <a:dk1>
        <a:sysClr val="windowText" lastClr="000000"/>
      </a:dk1>
      <a:lt1>
        <a:sysClr val="window" lastClr="FFFFFF"/>
      </a:lt1>
      <a:dk2>
        <a:srgbClr val="2C3039"/>
      </a:dk2>
      <a:lt2>
        <a:srgbClr val="F4F3DC"/>
      </a:lt2>
      <a:accent1>
        <a:srgbClr val="E0A838"/>
      </a:accent1>
      <a:accent2>
        <a:srgbClr val="FDD463"/>
      </a:accent2>
      <a:accent3>
        <a:srgbClr val="2C3039"/>
      </a:accent3>
      <a:accent4>
        <a:srgbClr val="E6B85F"/>
      </a:accent4>
      <a:accent5>
        <a:srgbClr val="FDD463"/>
      </a:accent5>
      <a:accent6>
        <a:srgbClr val="F4F3DC"/>
      </a:accent6>
      <a:hlink>
        <a:srgbClr val="E6B85F"/>
      </a:hlink>
      <a:folHlink>
        <a:srgbClr val="E6B8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0250516 - Family reunion photo album - NEW.potx" id="{9796747D-3A21-4B34-8049-A5658A4F633C}" vid="{D0C7AD08-0722-4AD6-A1D9-41EDEAD923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Family reunion photo album</Template>
  <TotalTime>193</TotalTime>
  <Words>107</Words>
  <Application>Microsoft Office PowerPoint</Application>
  <PresentationFormat>On-screen Show (4:3)</PresentationFormat>
  <Paragraphs>32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 I Love Glitter</vt:lpstr>
      <vt:lpstr>Arial</vt:lpstr>
      <vt:lpstr>Calibri</vt:lpstr>
      <vt:lpstr>Curlz MT</vt:lpstr>
      <vt:lpstr>Lucida Handwriting</vt:lpstr>
      <vt:lpstr>Wingdings</vt:lpstr>
      <vt:lpstr>ContemporaryPhotoAlbum</vt:lpstr>
      <vt:lpstr>2018 TOAL</vt:lpstr>
      <vt:lpstr>2018 TOAL Board of Directors  &amp; Past Presidents</vt:lpstr>
      <vt:lpstr>PowerPoint Presentation</vt:lpstr>
      <vt:lpstr>PowerPoint Presentation</vt:lpstr>
      <vt:lpstr>Betsy Allen Manning Opening General Session Keynote Speaker</vt:lpstr>
      <vt:lpstr>2018 TOAL Expo</vt:lpstr>
      <vt:lpstr>PowerPoint Presentation</vt:lpstr>
      <vt:lpstr>2018 TOAL Expo</vt:lpstr>
      <vt:lpstr>#Toal2018 sMILEs  </vt:lpstr>
      <vt:lpstr>TOAL’s Arkansas friends take Hollywood!</vt:lpstr>
      <vt:lpstr>Our TOAL Arkansas friends take Hollywood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Betsy Allen Manning</dc:title>
  <dc:creator>Melanie Tassone</dc:creator>
  <cp:lastModifiedBy>Melanie Tassone</cp:lastModifiedBy>
  <cp:revision>12</cp:revision>
  <dcterms:created xsi:type="dcterms:W3CDTF">2018-10-17T19:53:28Z</dcterms:created>
  <dcterms:modified xsi:type="dcterms:W3CDTF">2018-10-29T15:18:47Z</dcterms:modified>
</cp:coreProperties>
</file>